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64" r:id="rId2"/>
    <p:sldId id="257" r:id="rId3"/>
    <p:sldId id="267" r:id="rId4"/>
    <p:sldId id="258" r:id="rId5"/>
    <p:sldId id="272" r:id="rId6"/>
    <p:sldId id="269" r:id="rId7"/>
    <p:sldId id="268" r:id="rId8"/>
    <p:sldId id="270" r:id="rId9"/>
    <p:sldId id="271" r:id="rId10"/>
    <p:sldId id="259" r:id="rId11"/>
    <p:sldId id="261" r:id="rId12"/>
    <p:sldId id="263" r:id="rId13"/>
    <p:sldId id="265" r:id="rId14"/>
    <p:sldId id="266" r:id="rId15"/>
    <p:sldId id="273" r:id="rId16"/>
  </p:sldIdLst>
  <p:sldSz cx="12192000" cy="6858000"/>
  <p:notesSz cx="6858000" cy="9144000"/>
  <p:defaultTextStyle>
    <a:defPPr>
      <a:defRPr lang="et-E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800000"/>
    <a:srgbClr val="FFCC66"/>
    <a:srgbClr val="FFFFCC"/>
    <a:srgbClr val="647F5A"/>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4" autoAdjust="0"/>
    <p:restoredTop sz="94660"/>
  </p:normalViewPr>
  <p:slideViewPr>
    <p:cSldViewPr snapToGrid="0">
      <p:cViewPr varScale="1">
        <p:scale>
          <a:sx n="70" d="100"/>
          <a:sy n="70" d="100"/>
        </p:scale>
        <p:origin x="514" y="3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itelslaid">
    <p:spTree>
      <p:nvGrpSpPr>
        <p:cNvPr id="1" name=""/>
        <p:cNvGrpSpPr/>
        <p:nvPr/>
      </p:nvGrpSpPr>
      <p:grpSpPr>
        <a:xfrm>
          <a:off x="0" y="0"/>
          <a:ext cx="0" cy="0"/>
          <a:chOff x="0" y="0"/>
          <a:chExt cx="0" cy="0"/>
        </a:xfrm>
      </p:grpSpPr>
      <p:sp>
        <p:nvSpPr>
          <p:cNvPr id="2" name="Pealkiri 1"/>
          <p:cNvSpPr>
            <a:spLocks noGrp="1"/>
          </p:cNvSpPr>
          <p:nvPr>
            <p:ph type="ctrTitle"/>
          </p:nvPr>
        </p:nvSpPr>
        <p:spPr>
          <a:xfrm>
            <a:off x="1524000" y="1122363"/>
            <a:ext cx="9144000" cy="2387600"/>
          </a:xfrm>
        </p:spPr>
        <p:txBody>
          <a:bodyPr anchor="b"/>
          <a:lstStyle>
            <a:lvl1pPr algn="ctr">
              <a:defRPr sz="6000"/>
            </a:lvl1pPr>
          </a:lstStyle>
          <a:p>
            <a:r>
              <a:rPr lang="et-EE" smtClean="0"/>
              <a:t>Muutke pealkirja laadi</a:t>
            </a:r>
            <a:endParaRPr lang="et-EE"/>
          </a:p>
        </p:txBody>
      </p:sp>
      <p:sp>
        <p:nvSpPr>
          <p:cNvPr id="3" name="Alapealkiri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t-EE" smtClean="0"/>
              <a:t>Klõpsake laadi muutmiseks</a:t>
            </a:r>
            <a:endParaRPr lang="et-EE"/>
          </a:p>
        </p:txBody>
      </p:sp>
      <p:sp>
        <p:nvSpPr>
          <p:cNvPr id="4" name="Kuupäeva kohatäide 3"/>
          <p:cNvSpPr>
            <a:spLocks noGrp="1"/>
          </p:cNvSpPr>
          <p:nvPr>
            <p:ph type="dt" sz="half" idx="10"/>
          </p:nvPr>
        </p:nvSpPr>
        <p:spPr/>
        <p:txBody>
          <a:bodyPr/>
          <a:lstStyle/>
          <a:p>
            <a:fld id="{44C41663-1681-44DA-B891-C24D54FA3F90}" type="datetimeFigureOut">
              <a:rPr lang="et-EE" smtClean="0"/>
              <a:t>25.02.2016</a:t>
            </a:fld>
            <a:endParaRPr lang="et-EE"/>
          </a:p>
        </p:txBody>
      </p:sp>
      <p:sp>
        <p:nvSpPr>
          <p:cNvPr id="5" name="Jaluse kohatäide 4"/>
          <p:cNvSpPr>
            <a:spLocks noGrp="1"/>
          </p:cNvSpPr>
          <p:nvPr>
            <p:ph type="ftr" sz="quarter" idx="11"/>
          </p:nvPr>
        </p:nvSpPr>
        <p:spPr/>
        <p:txBody>
          <a:bodyPr/>
          <a:lstStyle/>
          <a:p>
            <a:endParaRPr lang="et-EE"/>
          </a:p>
        </p:txBody>
      </p:sp>
      <p:sp>
        <p:nvSpPr>
          <p:cNvPr id="6" name="Slaidinumbri kohatäide 5"/>
          <p:cNvSpPr>
            <a:spLocks noGrp="1"/>
          </p:cNvSpPr>
          <p:nvPr>
            <p:ph type="sldNum" sz="quarter" idx="12"/>
          </p:nvPr>
        </p:nvSpPr>
        <p:spPr/>
        <p:txBody>
          <a:bodyPr/>
          <a:lstStyle/>
          <a:p>
            <a:fld id="{BEBE53D5-85E8-47F9-BCEC-E2593F5C26A4}" type="slidenum">
              <a:rPr lang="et-EE" smtClean="0"/>
              <a:t>‹#›</a:t>
            </a:fld>
            <a:endParaRPr lang="et-EE"/>
          </a:p>
        </p:txBody>
      </p:sp>
    </p:spTree>
    <p:extLst>
      <p:ext uri="{BB962C8B-B14F-4D97-AF65-F5344CB8AC3E}">
        <p14:creationId xmlns:p14="http://schemas.microsoft.com/office/powerpoint/2010/main" val="90572569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itel ja vertikaaltekst">
    <p:spTree>
      <p:nvGrpSpPr>
        <p:cNvPr id="1" name=""/>
        <p:cNvGrpSpPr/>
        <p:nvPr/>
      </p:nvGrpSpPr>
      <p:grpSpPr>
        <a:xfrm>
          <a:off x="0" y="0"/>
          <a:ext cx="0" cy="0"/>
          <a:chOff x="0" y="0"/>
          <a:chExt cx="0" cy="0"/>
        </a:xfrm>
      </p:grpSpPr>
      <p:sp>
        <p:nvSpPr>
          <p:cNvPr id="2" name="Pealkiri 1"/>
          <p:cNvSpPr>
            <a:spLocks noGrp="1"/>
          </p:cNvSpPr>
          <p:nvPr>
            <p:ph type="title"/>
          </p:nvPr>
        </p:nvSpPr>
        <p:spPr/>
        <p:txBody>
          <a:bodyPr/>
          <a:lstStyle/>
          <a:p>
            <a:r>
              <a:rPr lang="et-EE" smtClean="0"/>
              <a:t>Muutke pealkirja laadi</a:t>
            </a:r>
            <a:endParaRPr lang="et-EE"/>
          </a:p>
        </p:txBody>
      </p:sp>
      <p:sp>
        <p:nvSpPr>
          <p:cNvPr id="3" name="Vertikaalteksti kohatäide 2"/>
          <p:cNvSpPr>
            <a:spLocks noGrp="1"/>
          </p:cNvSpPr>
          <p:nvPr>
            <p:ph type="body" orient="vert" idx="1"/>
          </p:nvPr>
        </p:nvSpPr>
        <p:spPr/>
        <p:txBody>
          <a:bodyPr vert="eaVert"/>
          <a:lstStyle/>
          <a:p>
            <a:pPr lvl="0"/>
            <a:r>
              <a:rPr lang="et-EE" smtClean="0"/>
              <a:t>Muutke teksti laade</a:t>
            </a:r>
          </a:p>
          <a:p>
            <a:pPr lvl="1"/>
            <a:r>
              <a:rPr lang="et-EE" smtClean="0"/>
              <a:t>Teine tase</a:t>
            </a:r>
          </a:p>
          <a:p>
            <a:pPr lvl="2"/>
            <a:r>
              <a:rPr lang="et-EE" smtClean="0"/>
              <a:t>Kolmas tase</a:t>
            </a:r>
          </a:p>
          <a:p>
            <a:pPr lvl="3"/>
            <a:r>
              <a:rPr lang="et-EE" smtClean="0"/>
              <a:t>Neljas tase</a:t>
            </a:r>
          </a:p>
          <a:p>
            <a:pPr lvl="4"/>
            <a:r>
              <a:rPr lang="et-EE" smtClean="0"/>
              <a:t>Viies tase</a:t>
            </a:r>
            <a:endParaRPr lang="et-EE"/>
          </a:p>
        </p:txBody>
      </p:sp>
      <p:sp>
        <p:nvSpPr>
          <p:cNvPr id="4" name="Kuupäeva kohatäide 3"/>
          <p:cNvSpPr>
            <a:spLocks noGrp="1"/>
          </p:cNvSpPr>
          <p:nvPr>
            <p:ph type="dt" sz="half" idx="10"/>
          </p:nvPr>
        </p:nvSpPr>
        <p:spPr/>
        <p:txBody>
          <a:bodyPr/>
          <a:lstStyle/>
          <a:p>
            <a:fld id="{44C41663-1681-44DA-B891-C24D54FA3F90}" type="datetimeFigureOut">
              <a:rPr lang="et-EE" smtClean="0"/>
              <a:t>25.02.2016</a:t>
            </a:fld>
            <a:endParaRPr lang="et-EE"/>
          </a:p>
        </p:txBody>
      </p:sp>
      <p:sp>
        <p:nvSpPr>
          <p:cNvPr id="5" name="Jaluse kohatäide 4"/>
          <p:cNvSpPr>
            <a:spLocks noGrp="1"/>
          </p:cNvSpPr>
          <p:nvPr>
            <p:ph type="ftr" sz="quarter" idx="11"/>
          </p:nvPr>
        </p:nvSpPr>
        <p:spPr/>
        <p:txBody>
          <a:bodyPr/>
          <a:lstStyle/>
          <a:p>
            <a:endParaRPr lang="et-EE"/>
          </a:p>
        </p:txBody>
      </p:sp>
      <p:sp>
        <p:nvSpPr>
          <p:cNvPr id="6" name="Slaidinumbri kohatäide 5"/>
          <p:cNvSpPr>
            <a:spLocks noGrp="1"/>
          </p:cNvSpPr>
          <p:nvPr>
            <p:ph type="sldNum" sz="quarter" idx="12"/>
          </p:nvPr>
        </p:nvSpPr>
        <p:spPr/>
        <p:txBody>
          <a:bodyPr/>
          <a:lstStyle/>
          <a:p>
            <a:fld id="{BEBE53D5-85E8-47F9-BCEC-E2593F5C26A4}" type="slidenum">
              <a:rPr lang="et-EE" smtClean="0"/>
              <a:t>‹#›</a:t>
            </a:fld>
            <a:endParaRPr lang="et-EE"/>
          </a:p>
        </p:txBody>
      </p:sp>
    </p:spTree>
    <p:extLst>
      <p:ext uri="{BB962C8B-B14F-4D97-AF65-F5344CB8AC3E}">
        <p14:creationId xmlns:p14="http://schemas.microsoft.com/office/powerpoint/2010/main" val="86004195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altiitel ja tekst">
    <p:spTree>
      <p:nvGrpSpPr>
        <p:cNvPr id="1" name=""/>
        <p:cNvGrpSpPr/>
        <p:nvPr/>
      </p:nvGrpSpPr>
      <p:grpSpPr>
        <a:xfrm>
          <a:off x="0" y="0"/>
          <a:ext cx="0" cy="0"/>
          <a:chOff x="0" y="0"/>
          <a:chExt cx="0" cy="0"/>
        </a:xfrm>
      </p:grpSpPr>
      <p:sp>
        <p:nvSpPr>
          <p:cNvPr id="2" name="Vertikaaltiitel 1"/>
          <p:cNvSpPr>
            <a:spLocks noGrp="1"/>
          </p:cNvSpPr>
          <p:nvPr>
            <p:ph type="title" orient="vert"/>
          </p:nvPr>
        </p:nvSpPr>
        <p:spPr>
          <a:xfrm>
            <a:off x="8724900" y="365125"/>
            <a:ext cx="2628900" cy="5811838"/>
          </a:xfrm>
        </p:spPr>
        <p:txBody>
          <a:bodyPr vert="eaVert"/>
          <a:lstStyle/>
          <a:p>
            <a:r>
              <a:rPr lang="et-EE" smtClean="0"/>
              <a:t>Muutke pealkirja laadi</a:t>
            </a:r>
            <a:endParaRPr lang="et-EE"/>
          </a:p>
        </p:txBody>
      </p:sp>
      <p:sp>
        <p:nvSpPr>
          <p:cNvPr id="3" name="Vertikaalteksti kohatäide 2"/>
          <p:cNvSpPr>
            <a:spLocks noGrp="1"/>
          </p:cNvSpPr>
          <p:nvPr>
            <p:ph type="body" orient="vert" idx="1"/>
          </p:nvPr>
        </p:nvSpPr>
        <p:spPr>
          <a:xfrm>
            <a:off x="838200" y="365125"/>
            <a:ext cx="7734300" cy="5811838"/>
          </a:xfrm>
        </p:spPr>
        <p:txBody>
          <a:bodyPr vert="eaVert"/>
          <a:lstStyle/>
          <a:p>
            <a:pPr lvl="0"/>
            <a:r>
              <a:rPr lang="et-EE" smtClean="0"/>
              <a:t>Muutke teksti laade</a:t>
            </a:r>
          </a:p>
          <a:p>
            <a:pPr lvl="1"/>
            <a:r>
              <a:rPr lang="et-EE" smtClean="0"/>
              <a:t>Teine tase</a:t>
            </a:r>
          </a:p>
          <a:p>
            <a:pPr lvl="2"/>
            <a:r>
              <a:rPr lang="et-EE" smtClean="0"/>
              <a:t>Kolmas tase</a:t>
            </a:r>
          </a:p>
          <a:p>
            <a:pPr lvl="3"/>
            <a:r>
              <a:rPr lang="et-EE" smtClean="0"/>
              <a:t>Neljas tase</a:t>
            </a:r>
          </a:p>
          <a:p>
            <a:pPr lvl="4"/>
            <a:r>
              <a:rPr lang="et-EE" smtClean="0"/>
              <a:t>Viies tase</a:t>
            </a:r>
            <a:endParaRPr lang="et-EE"/>
          </a:p>
        </p:txBody>
      </p:sp>
      <p:sp>
        <p:nvSpPr>
          <p:cNvPr id="4" name="Kuupäeva kohatäide 3"/>
          <p:cNvSpPr>
            <a:spLocks noGrp="1"/>
          </p:cNvSpPr>
          <p:nvPr>
            <p:ph type="dt" sz="half" idx="10"/>
          </p:nvPr>
        </p:nvSpPr>
        <p:spPr/>
        <p:txBody>
          <a:bodyPr/>
          <a:lstStyle/>
          <a:p>
            <a:fld id="{44C41663-1681-44DA-B891-C24D54FA3F90}" type="datetimeFigureOut">
              <a:rPr lang="et-EE" smtClean="0"/>
              <a:t>25.02.2016</a:t>
            </a:fld>
            <a:endParaRPr lang="et-EE"/>
          </a:p>
        </p:txBody>
      </p:sp>
      <p:sp>
        <p:nvSpPr>
          <p:cNvPr id="5" name="Jaluse kohatäide 4"/>
          <p:cNvSpPr>
            <a:spLocks noGrp="1"/>
          </p:cNvSpPr>
          <p:nvPr>
            <p:ph type="ftr" sz="quarter" idx="11"/>
          </p:nvPr>
        </p:nvSpPr>
        <p:spPr/>
        <p:txBody>
          <a:bodyPr/>
          <a:lstStyle/>
          <a:p>
            <a:endParaRPr lang="et-EE"/>
          </a:p>
        </p:txBody>
      </p:sp>
      <p:sp>
        <p:nvSpPr>
          <p:cNvPr id="6" name="Slaidinumbri kohatäide 5"/>
          <p:cNvSpPr>
            <a:spLocks noGrp="1"/>
          </p:cNvSpPr>
          <p:nvPr>
            <p:ph type="sldNum" sz="quarter" idx="12"/>
          </p:nvPr>
        </p:nvSpPr>
        <p:spPr/>
        <p:txBody>
          <a:bodyPr/>
          <a:lstStyle/>
          <a:p>
            <a:fld id="{BEBE53D5-85E8-47F9-BCEC-E2593F5C26A4}" type="slidenum">
              <a:rPr lang="et-EE" smtClean="0"/>
              <a:t>‹#›</a:t>
            </a:fld>
            <a:endParaRPr lang="et-EE"/>
          </a:p>
        </p:txBody>
      </p:sp>
    </p:spTree>
    <p:extLst>
      <p:ext uri="{BB962C8B-B14F-4D97-AF65-F5344CB8AC3E}">
        <p14:creationId xmlns:p14="http://schemas.microsoft.com/office/powerpoint/2010/main" val="116220483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Pealkiri ja sisu">
    <p:spTree>
      <p:nvGrpSpPr>
        <p:cNvPr id="1" name=""/>
        <p:cNvGrpSpPr/>
        <p:nvPr/>
      </p:nvGrpSpPr>
      <p:grpSpPr>
        <a:xfrm>
          <a:off x="0" y="0"/>
          <a:ext cx="0" cy="0"/>
          <a:chOff x="0" y="0"/>
          <a:chExt cx="0" cy="0"/>
        </a:xfrm>
      </p:grpSpPr>
      <p:sp>
        <p:nvSpPr>
          <p:cNvPr id="2" name="Pealkiri 1"/>
          <p:cNvSpPr>
            <a:spLocks noGrp="1"/>
          </p:cNvSpPr>
          <p:nvPr>
            <p:ph type="title"/>
          </p:nvPr>
        </p:nvSpPr>
        <p:spPr/>
        <p:txBody>
          <a:bodyPr/>
          <a:lstStyle/>
          <a:p>
            <a:r>
              <a:rPr lang="et-EE" smtClean="0"/>
              <a:t>Muutke pealkirja laadi</a:t>
            </a:r>
            <a:endParaRPr lang="et-EE"/>
          </a:p>
        </p:txBody>
      </p:sp>
      <p:sp>
        <p:nvSpPr>
          <p:cNvPr id="3" name="Sisu kohatäide 2"/>
          <p:cNvSpPr>
            <a:spLocks noGrp="1"/>
          </p:cNvSpPr>
          <p:nvPr>
            <p:ph idx="1"/>
          </p:nvPr>
        </p:nvSpPr>
        <p:spPr/>
        <p:txBody>
          <a:bodyPr/>
          <a:lstStyle/>
          <a:p>
            <a:pPr lvl="0"/>
            <a:r>
              <a:rPr lang="et-EE" smtClean="0"/>
              <a:t>Muutke teksti laade</a:t>
            </a:r>
          </a:p>
          <a:p>
            <a:pPr lvl="1"/>
            <a:r>
              <a:rPr lang="et-EE" smtClean="0"/>
              <a:t>Teine tase</a:t>
            </a:r>
          </a:p>
          <a:p>
            <a:pPr lvl="2"/>
            <a:r>
              <a:rPr lang="et-EE" smtClean="0"/>
              <a:t>Kolmas tase</a:t>
            </a:r>
          </a:p>
          <a:p>
            <a:pPr lvl="3"/>
            <a:r>
              <a:rPr lang="et-EE" smtClean="0"/>
              <a:t>Neljas tase</a:t>
            </a:r>
          </a:p>
          <a:p>
            <a:pPr lvl="4"/>
            <a:r>
              <a:rPr lang="et-EE" smtClean="0"/>
              <a:t>Viies tase</a:t>
            </a:r>
            <a:endParaRPr lang="et-EE"/>
          </a:p>
        </p:txBody>
      </p:sp>
      <p:sp>
        <p:nvSpPr>
          <p:cNvPr id="4" name="Kuupäeva kohatäide 3"/>
          <p:cNvSpPr>
            <a:spLocks noGrp="1"/>
          </p:cNvSpPr>
          <p:nvPr>
            <p:ph type="dt" sz="half" idx="10"/>
          </p:nvPr>
        </p:nvSpPr>
        <p:spPr/>
        <p:txBody>
          <a:bodyPr/>
          <a:lstStyle/>
          <a:p>
            <a:fld id="{44C41663-1681-44DA-B891-C24D54FA3F90}" type="datetimeFigureOut">
              <a:rPr lang="et-EE" smtClean="0"/>
              <a:t>25.02.2016</a:t>
            </a:fld>
            <a:endParaRPr lang="et-EE"/>
          </a:p>
        </p:txBody>
      </p:sp>
      <p:sp>
        <p:nvSpPr>
          <p:cNvPr id="5" name="Jaluse kohatäide 4"/>
          <p:cNvSpPr>
            <a:spLocks noGrp="1"/>
          </p:cNvSpPr>
          <p:nvPr>
            <p:ph type="ftr" sz="quarter" idx="11"/>
          </p:nvPr>
        </p:nvSpPr>
        <p:spPr/>
        <p:txBody>
          <a:bodyPr/>
          <a:lstStyle/>
          <a:p>
            <a:endParaRPr lang="et-EE"/>
          </a:p>
        </p:txBody>
      </p:sp>
      <p:sp>
        <p:nvSpPr>
          <p:cNvPr id="6" name="Slaidinumbri kohatäide 5"/>
          <p:cNvSpPr>
            <a:spLocks noGrp="1"/>
          </p:cNvSpPr>
          <p:nvPr>
            <p:ph type="sldNum" sz="quarter" idx="12"/>
          </p:nvPr>
        </p:nvSpPr>
        <p:spPr/>
        <p:txBody>
          <a:bodyPr/>
          <a:lstStyle/>
          <a:p>
            <a:fld id="{BEBE53D5-85E8-47F9-BCEC-E2593F5C26A4}" type="slidenum">
              <a:rPr lang="et-EE" smtClean="0"/>
              <a:t>‹#›</a:t>
            </a:fld>
            <a:endParaRPr lang="et-EE"/>
          </a:p>
        </p:txBody>
      </p:sp>
    </p:spTree>
    <p:extLst>
      <p:ext uri="{BB962C8B-B14F-4D97-AF65-F5344CB8AC3E}">
        <p14:creationId xmlns:p14="http://schemas.microsoft.com/office/powerpoint/2010/main" val="158815072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Jaotise päis">
    <p:spTree>
      <p:nvGrpSpPr>
        <p:cNvPr id="1" name=""/>
        <p:cNvGrpSpPr/>
        <p:nvPr/>
      </p:nvGrpSpPr>
      <p:grpSpPr>
        <a:xfrm>
          <a:off x="0" y="0"/>
          <a:ext cx="0" cy="0"/>
          <a:chOff x="0" y="0"/>
          <a:chExt cx="0" cy="0"/>
        </a:xfrm>
      </p:grpSpPr>
      <p:sp>
        <p:nvSpPr>
          <p:cNvPr id="2" name="Pealkiri 1"/>
          <p:cNvSpPr>
            <a:spLocks noGrp="1"/>
          </p:cNvSpPr>
          <p:nvPr>
            <p:ph type="title"/>
          </p:nvPr>
        </p:nvSpPr>
        <p:spPr>
          <a:xfrm>
            <a:off x="831850" y="1709738"/>
            <a:ext cx="10515600" cy="2852737"/>
          </a:xfrm>
        </p:spPr>
        <p:txBody>
          <a:bodyPr anchor="b"/>
          <a:lstStyle>
            <a:lvl1pPr>
              <a:defRPr sz="6000"/>
            </a:lvl1pPr>
          </a:lstStyle>
          <a:p>
            <a:r>
              <a:rPr lang="et-EE" smtClean="0"/>
              <a:t>Muutke pealkirja laadi</a:t>
            </a:r>
            <a:endParaRPr lang="et-EE"/>
          </a:p>
        </p:txBody>
      </p:sp>
      <p:sp>
        <p:nvSpPr>
          <p:cNvPr id="3" name="Teksti kohatäide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t-EE" smtClean="0"/>
              <a:t>Muutke teksti laade</a:t>
            </a:r>
          </a:p>
        </p:txBody>
      </p:sp>
      <p:sp>
        <p:nvSpPr>
          <p:cNvPr id="4" name="Kuupäeva kohatäide 3"/>
          <p:cNvSpPr>
            <a:spLocks noGrp="1"/>
          </p:cNvSpPr>
          <p:nvPr>
            <p:ph type="dt" sz="half" idx="10"/>
          </p:nvPr>
        </p:nvSpPr>
        <p:spPr/>
        <p:txBody>
          <a:bodyPr/>
          <a:lstStyle/>
          <a:p>
            <a:fld id="{44C41663-1681-44DA-B891-C24D54FA3F90}" type="datetimeFigureOut">
              <a:rPr lang="et-EE" smtClean="0"/>
              <a:t>25.02.2016</a:t>
            </a:fld>
            <a:endParaRPr lang="et-EE"/>
          </a:p>
        </p:txBody>
      </p:sp>
      <p:sp>
        <p:nvSpPr>
          <p:cNvPr id="5" name="Jaluse kohatäide 4"/>
          <p:cNvSpPr>
            <a:spLocks noGrp="1"/>
          </p:cNvSpPr>
          <p:nvPr>
            <p:ph type="ftr" sz="quarter" idx="11"/>
          </p:nvPr>
        </p:nvSpPr>
        <p:spPr/>
        <p:txBody>
          <a:bodyPr/>
          <a:lstStyle/>
          <a:p>
            <a:endParaRPr lang="et-EE"/>
          </a:p>
        </p:txBody>
      </p:sp>
      <p:sp>
        <p:nvSpPr>
          <p:cNvPr id="6" name="Slaidinumbri kohatäide 5"/>
          <p:cNvSpPr>
            <a:spLocks noGrp="1"/>
          </p:cNvSpPr>
          <p:nvPr>
            <p:ph type="sldNum" sz="quarter" idx="12"/>
          </p:nvPr>
        </p:nvSpPr>
        <p:spPr/>
        <p:txBody>
          <a:bodyPr/>
          <a:lstStyle/>
          <a:p>
            <a:fld id="{BEBE53D5-85E8-47F9-BCEC-E2593F5C26A4}" type="slidenum">
              <a:rPr lang="et-EE" smtClean="0"/>
              <a:t>‹#›</a:t>
            </a:fld>
            <a:endParaRPr lang="et-EE"/>
          </a:p>
        </p:txBody>
      </p:sp>
    </p:spTree>
    <p:extLst>
      <p:ext uri="{BB962C8B-B14F-4D97-AF65-F5344CB8AC3E}">
        <p14:creationId xmlns:p14="http://schemas.microsoft.com/office/powerpoint/2010/main" val="398000736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Kaks sisu">
    <p:spTree>
      <p:nvGrpSpPr>
        <p:cNvPr id="1" name=""/>
        <p:cNvGrpSpPr/>
        <p:nvPr/>
      </p:nvGrpSpPr>
      <p:grpSpPr>
        <a:xfrm>
          <a:off x="0" y="0"/>
          <a:ext cx="0" cy="0"/>
          <a:chOff x="0" y="0"/>
          <a:chExt cx="0" cy="0"/>
        </a:xfrm>
      </p:grpSpPr>
      <p:sp>
        <p:nvSpPr>
          <p:cNvPr id="2" name="Pealkiri 1"/>
          <p:cNvSpPr>
            <a:spLocks noGrp="1"/>
          </p:cNvSpPr>
          <p:nvPr>
            <p:ph type="title"/>
          </p:nvPr>
        </p:nvSpPr>
        <p:spPr/>
        <p:txBody>
          <a:bodyPr/>
          <a:lstStyle/>
          <a:p>
            <a:r>
              <a:rPr lang="et-EE" smtClean="0"/>
              <a:t>Muutke pealkirja laadi</a:t>
            </a:r>
            <a:endParaRPr lang="et-EE"/>
          </a:p>
        </p:txBody>
      </p:sp>
      <p:sp>
        <p:nvSpPr>
          <p:cNvPr id="3" name="Sisu kohatäide 2"/>
          <p:cNvSpPr>
            <a:spLocks noGrp="1"/>
          </p:cNvSpPr>
          <p:nvPr>
            <p:ph sz="half" idx="1"/>
          </p:nvPr>
        </p:nvSpPr>
        <p:spPr>
          <a:xfrm>
            <a:off x="838200" y="1825625"/>
            <a:ext cx="5181600" cy="4351338"/>
          </a:xfrm>
        </p:spPr>
        <p:txBody>
          <a:bodyPr/>
          <a:lstStyle/>
          <a:p>
            <a:pPr lvl="0"/>
            <a:r>
              <a:rPr lang="et-EE" smtClean="0"/>
              <a:t>Muutke teksti laade</a:t>
            </a:r>
          </a:p>
          <a:p>
            <a:pPr lvl="1"/>
            <a:r>
              <a:rPr lang="et-EE" smtClean="0"/>
              <a:t>Teine tase</a:t>
            </a:r>
          </a:p>
          <a:p>
            <a:pPr lvl="2"/>
            <a:r>
              <a:rPr lang="et-EE" smtClean="0"/>
              <a:t>Kolmas tase</a:t>
            </a:r>
          </a:p>
          <a:p>
            <a:pPr lvl="3"/>
            <a:r>
              <a:rPr lang="et-EE" smtClean="0"/>
              <a:t>Neljas tase</a:t>
            </a:r>
          </a:p>
          <a:p>
            <a:pPr lvl="4"/>
            <a:r>
              <a:rPr lang="et-EE" smtClean="0"/>
              <a:t>Viies tase</a:t>
            </a:r>
            <a:endParaRPr lang="et-EE"/>
          </a:p>
        </p:txBody>
      </p:sp>
      <p:sp>
        <p:nvSpPr>
          <p:cNvPr id="4" name="Sisu kohatäide 3"/>
          <p:cNvSpPr>
            <a:spLocks noGrp="1"/>
          </p:cNvSpPr>
          <p:nvPr>
            <p:ph sz="half" idx="2"/>
          </p:nvPr>
        </p:nvSpPr>
        <p:spPr>
          <a:xfrm>
            <a:off x="6172200" y="1825625"/>
            <a:ext cx="5181600" cy="4351338"/>
          </a:xfrm>
        </p:spPr>
        <p:txBody>
          <a:bodyPr/>
          <a:lstStyle/>
          <a:p>
            <a:pPr lvl="0"/>
            <a:r>
              <a:rPr lang="et-EE" smtClean="0"/>
              <a:t>Muutke teksti laade</a:t>
            </a:r>
          </a:p>
          <a:p>
            <a:pPr lvl="1"/>
            <a:r>
              <a:rPr lang="et-EE" smtClean="0"/>
              <a:t>Teine tase</a:t>
            </a:r>
          </a:p>
          <a:p>
            <a:pPr lvl="2"/>
            <a:r>
              <a:rPr lang="et-EE" smtClean="0"/>
              <a:t>Kolmas tase</a:t>
            </a:r>
          </a:p>
          <a:p>
            <a:pPr lvl="3"/>
            <a:r>
              <a:rPr lang="et-EE" smtClean="0"/>
              <a:t>Neljas tase</a:t>
            </a:r>
          </a:p>
          <a:p>
            <a:pPr lvl="4"/>
            <a:r>
              <a:rPr lang="et-EE" smtClean="0"/>
              <a:t>Viies tase</a:t>
            </a:r>
            <a:endParaRPr lang="et-EE"/>
          </a:p>
        </p:txBody>
      </p:sp>
      <p:sp>
        <p:nvSpPr>
          <p:cNvPr id="5" name="Kuupäeva kohatäide 4"/>
          <p:cNvSpPr>
            <a:spLocks noGrp="1"/>
          </p:cNvSpPr>
          <p:nvPr>
            <p:ph type="dt" sz="half" idx="10"/>
          </p:nvPr>
        </p:nvSpPr>
        <p:spPr/>
        <p:txBody>
          <a:bodyPr/>
          <a:lstStyle/>
          <a:p>
            <a:fld id="{44C41663-1681-44DA-B891-C24D54FA3F90}" type="datetimeFigureOut">
              <a:rPr lang="et-EE" smtClean="0"/>
              <a:t>25.02.2016</a:t>
            </a:fld>
            <a:endParaRPr lang="et-EE"/>
          </a:p>
        </p:txBody>
      </p:sp>
      <p:sp>
        <p:nvSpPr>
          <p:cNvPr id="6" name="Jaluse kohatäide 5"/>
          <p:cNvSpPr>
            <a:spLocks noGrp="1"/>
          </p:cNvSpPr>
          <p:nvPr>
            <p:ph type="ftr" sz="quarter" idx="11"/>
          </p:nvPr>
        </p:nvSpPr>
        <p:spPr/>
        <p:txBody>
          <a:bodyPr/>
          <a:lstStyle/>
          <a:p>
            <a:endParaRPr lang="et-EE"/>
          </a:p>
        </p:txBody>
      </p:sp>
      <p:sp>
        <p:nvSpPr>
          <p:cNvPr id="7" name="Slaidinumbri kohatäide 6"/>
          <p:cNvSpPr>
            <a:spLocks noGrp="1"/>
          </p:cNvSpPr>
          <p:nvPr>
            <p:ph type="sldNum" sz="quarter" idx="12"/>
          </p:nvPr>
        </p:nvSpPr>
        <p:spPr/>
        <p:txBody>
          <a:bodyPr/>
          <a:lstStyle/>
          <a:p>
            <a:fld id="{BEBE53D5-85E8-47F9-BCEC-E2593F5C26A4}" type="slidenum">
              <a:rPr lang="et-EE" smtClean="0"/>
              <a:t>‹#›</a:t>
            </a:fld>
            <a:endParaRPr lang="et-EE"/>
          </a:p>
        </p:txBody>
      </p:sp>
    </p:spTree>
    <p:extLst>
      <p:ext uri="{BB962C8B-B14F-4D97-AF65-F5344CB8AC3E}">
        <p14:creationId xmlns:p14="http://schemas.microsoft.com/office/powerpoint/2010/main" val="194405684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õrdlus">
    <p:spTree>
      <p:nvGrpSpPr>
        <p:cNvPr id="1" name=""/>
        <p:cNvGrpSpPr/>
        <p:nvPr/>
      </p:nvGrpSpPr>
      <p:grpSpPr>
        <a:xfrm>
          <a:off x="0" y="0"/>
          <a:ext cx="0" cy="0"/>
          <a:chOff x="0" y="0"/>
          <a:chExt cx="0" cy="0"/>
        </a:xfrm>
      </p:grpSpPr>
      <p:sp>
        <p:nvSpPr>
          <p:cNvPr id="2" name="Pealkiri 1"/>
          <p:cNvSpPr>
            <a:spLocks noGrp="1"/>
          </p:cNvSpPr>
          <p:nvPr>
            <p:ph type="title"/>
          </p:nvPr>
        </p:nvSpPr>
        <p:spPr>
          <a:xfrm>
            <a:off x="839788" y="365125"/>
            <a:ext cx="10515600" cy="1325563"/>
          </a:xfrm>
        </p:spPr>
        <p:txBody>
          <a:bodyPr/>
          <a:lstStyle/>
          <a:p>
            <a:r>
              <a:rPr lang="et-EE" smtClean="0"/>
              <a:t>Muutke pealkirja laadi</a:t>
            </a:r>
            <a:endParaRPr lang="et-EE"/>
          </a:p>
        </p:txBody>
      </p:sp>
      <p:sp>
        <p:nvSpPr>
          <p:cNvPr id="3" name="Teksti kohatäide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t-EE" smtClean="0"/>
              <a:t>Muutke teksti laade</a:t>
            </a:r>
          </a:p>
        </p:txBody>
      </p:sp>
      <p:sp>
        <p:nvSpPr>
          <p:cNvPr id="4" name="Sisu kohatäide 3"/>
          <p:cNvSpPr>
            <a:spLocks noGrp="1"/>
          </p:cNvSpPr>
          <p:nvPr>
            <p:ph sz="half" idx="2"/>
          </p:nvPr>
        </p:nvSpPr>
        <p:spPr>
          <a:xfrm>
            <a:off x="839788" y="2505075"/>
            <a:ext cx="5157787" cy="3684588"/>
          </a:xfrm>
        </p:spPr>
        <p:txBody>
          <a:bodyPr/>
          <a:lstStyle/>
          <a:p>
            <a:pPr lvl="0"/>
            <a:r>
              <a:rPr lang="et-EE" smtClean="0"/>
              <a:t>Muutke teksti laade</a:t>
            </a:r>
          </a:p>
          <a:p>
            <a:pPr lvl="1"/>
            <a:r>
              <a:rPr lang="et-EE" smtClean="0"/>
              <a:t>Teine tase</a:t>
            </a:r>
          </a:p>
          <a:p>
            <a:pPr lvl="2"/>
            <a:r>
              <a:rPr lang="et-EE" smtClean="0"/>
              <a:t>Kolmas tase</a:t>
            </a:r>
          </a:p>
          <a:p>
            <a:pPr lvl="3"/>
            <a:r>
              <a:rPr lang="et-EE" smtClean="0"/>
              <a:t>Neljas tase</a:t>
            </a:r>
          </a:p>
          <a:p>
            <a:pPr lvl="4"/>
            <a:r>
              <a:rPr lang="et-EE" smtClean="0"/>
              <a:t>Viies tase</a:t>
            </a:r>
            <a:endParaRPr lang="et-EE"/>
          </a:p>
        </p:txBody>
      </p:sp>
      <p:sp>
        <p:nvSpPr>
          <p:cNvPr id="5" name="Teksti kohatäide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t-EE" smtClean="0"/>
              <a:t>Muutke teksti laade</a:t>
            </a:r>
          </a:p>
        </p:txBody>
      </p:sp>
      <p:sp>
        <p:nvSpPr>
          <p:cNvPr id="6" name="Sisu kohatäide 5"/>
          <p:cNvSpPr>
            <a:spLocks noGrp="1"/>
          </p:cNvSpPr>
          <p:nvPr>
            <p:ph sz="quarter" idx="4"/>
          </p:nvPr>
        </p:nvSpPr>
        <p:spPr>
          <a:xfrm>
            <a:off x="6172200" y="2505075"/>
            <a:ext cx="5183188" cy="3684588"/>
          </a:xfrm>
        </p:spPr>
        <p:txBody>
          <a:bodyPr/>
          <a:lstStyle/>
          <a:p>
            <a:pPr lvl="0"/>
            <a:r>
              <a:rPr lang="et-EE" smtClean="0"/>
              <a:t>Muutke teksti laade</a:t>
            </a:r>
          </a:p>
          <a:p>
            <a:pPr lvl="1"/>
            <a:r>
              <a:rPr lang="et-EE" smtClean="0"/>
              <a:t>Teine tase</a:t>
            </a:r>
          </a:p>
          <a:p>
            <a:pPr lvl="2"/>
            <a:r>
              <a:rPr lang="et-EE" smtClean="0"/>
              <a:t>Kolmas tase</a:t>
            </a:r>
          </a:p>
          <a:p>
            <a:pPr lvl="3"/>
            <a:r>
              <a:rPr lang="et-EE" smtClean="0"/>
              <a:t>Neljas tase</a:t>
            </a:r>
          </a:p>
          <a:p>
            <a:pPr lvl="4"/>
            <a:r>
              <a:rPr lang="et-EE" smtClean="0"/>
              <a:t>Viies tase</a:t>
            </a:r>
            <a:endParaRPr lang="et-EE"/>
          </a:p>
        </p:txBody>
      </p:sp>
      <p:sp>
        <p:nvSpPr>
          <p:cNvPr id="7" name="Kuupäeva kohatäide 6"/>
          <p:cNvSpPr>
            <a:spLocks noGrp="1"/>
          </p:cNvSpPr>
          <p:nvPr>
            <p:ph type="dt" sz="half" idx="10"/>
          </p:nvPr>
        </p:nvSpPr>
        <p:spPr/>
        <p:txBody>
          <a:bodyPr/>
          <a:lstStyle/>
          <a:p>
            <a:fld id="{44C41663-1681-44DA-B891-C24D54FA3F90}" type="datetimeFigureOut">
              <a:rPr lang="et-EE" smtClean="0"/>
              <a:t>25.02.2016</a:t>
            </a:fld>
            <a:endParaRPr lang="et-EE"/>
          </a:p>
        </p:txBody>
      </p:sp>
      <p:sp>
        <p:nvSpPr>
          <p:cNvPr id="8" name="Jaluse kohatäide 7"/>
          <p:cNvSpPr>
            <a:spLocks noGrp="1"/>
          </p:cNvSpPr>
          <p:nvPr>
            <p:ph type="ftr" sz="quarter" idx="11"/>
          </p:nvPr>
        </p:nvSpPr>
        <p:spPr/>
        <p:txBody>
          <a:bodyPr/>
          <a:lstStyle/>
          <a:p>
            <a:endParaRPr lang="et-EE"/>
          </a:p>
        </p:txBody>
      </p:sp>
      <p:sp>
        <p:nvSpPr>
          <p:cNvPr id="9" name="Slaidinumbri kohatäide 8"/>
          <p:cNvSpPr>
            <a:spLocks noGrp="1"/>
          </p:cNvSpPr>
          <p:nvPr>
            <p:ph type="sldNum" sz="quarter" idx="12"/>
          </p:nvPr>
        </p:nvSpPr>
        <p:spPr/>
        <p:txBody>
          <a:bodyPr/>
          <a:lstStyle/>
          <a:p>
            <a:fld id="{BEBE53D5-85E8-47F9-BCEC-E2593F5C26A4}" type="slidenum">
              <a:rPr lang="et-EE" smtClean="0"/>
              <a:t>‹#›</a:t>
            </a:fld>
            <a:endParaRPr lang="et-EE"/>
          </a:p>
        </p:txBody>
      </p:sp>
    </p:spTree>
    <p:extLst>
      <p:ext uri="{BB962C8B-B14F-4D97-AF65-F5344CB8AC3E}">
        <p14:creationId xmlns:p14="http://schemas.microsoft.com/office/powerpoint/2010/main" val="96373287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inult pealkiri">
    <p:spTree>
      <p:nvGrpSpPr>
        <p:cNvPr id="1" name=""/>
        <p:cNvGrpSpPr/>
        <p:nvPr/>
      </p:nvGrpSpPr>
      <p:grpSpPr>
        <a:xfrm>
          <a:off x="0" y="0"/>
          <a:ext cx="0" cy="0"/>
          <a:chOff x="0" y="0"/>
          <a:chExt cx="0" cy="0"/>
        </a:xfrm>
      </p:grpSpPr>
      <p:sp>
        <p:nvSpPr>
          <p:cNvPr id="2" name="Pealkiri 1"/>
          <p:cNvSpPr>
            <a:spLocks noGrp="1"/>
          </p:cNvSpPr>
          <p:nvPr>
            <p:ph type="title"/>
          </p:nvPr>
        </p:nvSpPr>
        <p:spPr/>
        <p:txBody>
          <a:bodyPr/>
          <a:lstStyle/>
          <a:p>
            <a:r>
              <a:rPr lang="et-EE" smtClean="0"/>
              <a:t>Muutke pealkirja laadi</a:t>
            </a:r>
            <a:endParaRPr lang="et-EE"/>
          </a:p>
        </p:txBody>
      </p:sp>
      <p:sp>
        <p:nvSpPr>
          <p:cNvPr id="3" name="Kuupäeva kohatäide 2"/>
          <p:cNvSpPr>
            <a:spLocks noGrp="1"/>
          </p:cNvSpPr>
          <p:nvPr>
            <p:ph type="dt" sz="half" idx="10"/>
          </p:nvPr>
        </p:nvSpPr>
        <p:spPr/>
        <p:txBody>
          <a:bodyPr/>
          <a:lstStyle/>
          <a:p>
            <a:fld id="{44C41663-1681-44DA-B891-C24D54FA3F90}" type="datetimeFigureOut">
              <a:rPr lang="et-EE" smtClean="0"/>
              <a:t>25.02.2016</a:t>
            </a:fld>
            <a:endParaRPr lang="et-EE"/>
          </a:p>
        </p:txBody>
      </p:sp>
      <p:sp>
        <p:nvSpPr>
          <p:cNvPr id="4" name="Jaluse kohatäide 3"/>
          <p:cNvSpPr>
            <a:spLocks noGrp="1"/>
          </p:cNvSpPr>
          <p:nvPr>
            <p:ph type="ftr" sz="quarter" idx="11"/>
          </p:nvPr>
        </p:nvSpPr>
        <p:spPr/>
        <p:txBody>
          <a:bodyPr/>
          <a:lstStyle/>
          <a:p>
            <a:endParaRPr lang="et-EE"/>
          </a:p>
        </p:txBody>
      </p:sp>
      <p:sp>
        <p:nvSpPr>
          <p:cNvPr id="5" name="Slaidinumbri kohatäide 4"/>
          <p:cNvSpPr>
            <a:spLocks noGrp="1"/>
          </p:cNvSpPr>
          <p:nvPr>
            <p:ph type="sldNum" sz="quarter" idx="12"/>
          </p:nvPr>
        </p:nvSpPr>
        <p:spPr/>
        <p:txBody>
          <a:bodyPr/>
          <a:lstStyle/>
          <a:p>
            <a:fld id="{BEBE53D5-85E8-47F9-BCEC-E2593F5C26A4}" type="slidenum">
              <a:rPr lang="et-EE" smtClean="0"/>
              <a:t>‹#›</a:t>
            </a:fld>
            <a:endParaRPr lang="et-EE"/>
          </a:p>
        </p:txBody>
      </p:sp>
    </p:spTree>
    <p:extLst>
      <p:ext uri="{BB962C8B-B14F-4D97-AF65-F5344CB8AC3E}">
        <p14:creationId xmlns:p14="http://schemas.microsoft.com/office/powerpoint/2010/main" val="253726288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ühi">
    <p:spTree>
      <p:nvGrpSpPr>
        <p:cNvPr id="1" name=""/>
        <p:cNvGrpSpPr/>
        <p:nvPr/>
      </p:nvGrpSpPr>
      <p:grpSpPr>
        <a:xfrm>
          <a:off x="0" y="0"/>
          <a:ext cx="0" cy="0"/>
          <a:chOff x="0" y="0"/>
          <a:chExt cx="0" cy="0"/>
        </a:xfrm>
      </p:grpSpPr>
      <p:sp>
        <p:nvSpPr>
          <p:cNvPr id="2" name="Kuupäeva kohatäide 1"/>
          <p:cNvSpPr>
            <a:spLocks noGrp="1"/>
          </p:cNvSpPr>
          <p:nvPr>
            <p:ph type="dt" sz="half" idx="10"/>
          </p:nvPr>
        </p:nvSpPr>
        <p:spPr/>
        <p:txBody>
          <a:bodyPr/>
          <a:lstStyle/>
          <a:p>
            <a:fld id="{44C41663-1681-44DA-B891-C24D54FA3F90}" type="datetimeFigureOut">
              <a:rPr lang="et-EE" smtClean="0"/>
              <a:t>25.02.2016</a:t>
            </a:fld>
            <a:endParaRPr lang="et-EE"/>
          </a:p>
        </p:txBody>
      </p:sp>
      <p:sp>
        <p:nvSpPr>
          <p:cNvPr id="3" name="Jaluse kohatäide 2"/>
          <p:cNvSpPr>
            <a:spLocks noGrp="1"/>
          </p:cNvSpPr>
          <p:nvPr>
            <p:ph type="ftr" sz="quarter" idx="11"/>
          </p:nvPr>
        </p:nvSpPr>
        <p:spPr/>
        <p:txBody>
          <a:bodyPr/>
          <a:lstStyle/>
          <a:p>
            <a:endParaRPr lang="et-EE"/>
          </a:p>
        </p:txBody>
      </p:sp>
      <p:sp>
        <p:nvSpPr>
          <p:cNvPr id="4" name="Slaidinumbri kohatäide 3"/>
          <p:cNvSpPr>
            <a:spLocks noGrp="1"/>
          </p:cNvSpPr>
          <p:nvPr>
            <p:ph type="sldNum" sz="quarter" idx="12"/>
          </p:nvPr>
        </p:nvSpPr>
        <p:spPr/>
        <p:txBody>
          <a:bodyPr/>
          <a:lstStyle/>
          <a:p>
            <a:fld id="{BEBE53D5-85E8-47F9-BCEC-E2593F5C26A4}" type="slidenum">
              <a:rPr lang="et-EE" smtClean="0"/>
              <a:t>‹#›</a:t>
            </a:fld>
            <a:endParaRPr lang="et-EE"/>
          </a:p>
        </p:txBody>
      </p:sp>
    </p:spTree>
    <p:extLst>
      <p:ext uri="{BB962C8B-B14F-4D97-AF65-F5344CB8AC3E}">
        <p14:creationId xmlns:p14="http://schemas.microsoft.com/office/powerpoint/2010/main" val="242658428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Pealdisega sisu">
    <p:spTree>
      <p:nvGrpSpPr>
        <p:cNvPr id="1" name=""/>
        <p:cNvGrpSpPr/>
        <p:nvPr/>
      </p:nvGrpSpPr>
      <p:grpSpPr>
        <a:xfrm>
          <a:off x="0" y="0"/>
          <a:ext cx="0" cy="0"/>
          <a:chOff x="0" y="0"/>
          <a:chExt cx="0" cy="0"/>
        </a:xfrm>
      </p:grpSpPr>
      <p:sp>
        <p:nvSpPr>
          <p:cNvPr id="2" name="Pealkiri 1"/>
          <p:cNvSpPr>
            <a:spLocks noGrp="1"/>
          </p:cNvSpPr>
          <p:nvPr>
            <p:ph type="title"/>
          </p:nvPr>
        </p:nvSpPr>
        <p:spPr>
          <a:xfrm>
            <a:off x="839788" y="457200"/>
            <a:ext cx="3932237" cy="1600200"/>
          </a:xfrm>
        </p:spPr>
        <p:txBody>
          <a:bodyPr anchor="b"/>
          <a:lstStyle>
            <a:lvl1pPr>
              <a:defRPr sz="3200"/>
            </a:lvl1pPr>
          </a:lstStyle>
          <a:p>
            <a:r>
              <a:rPr lang="et-EE" smtClean="0"/>
              <a:t>Muutke pealkirja laadi</a:t>
            </a:r>
            <a:endParaRPr lang="et-EE"/>
          </a:p>
        </p:txBody>
      </p:sp>
      <p:sp>
        <p:nvSpPr>
          <p:cNvPr id="3" name="Sisu kohatäide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t-EE" smtClean="0"/>
              <a:t>Muutke teksti laade</a:t>
            </a:r>
          </a:p>
          <a:p>
            <a:pPr lvl="1"/>
            <a:r>
              <a:rPr lang="et-EE" smtClean="0"/>
              <a:t>Teine tase</a:t>
            </a:r>
          </a:p>
          <a:p>
            <a:pPr lvl="2"/>
            <a:r>
              <a:rPr lang="et-EE" smtClean="0"/>
              <a:t>Kolmas tase</a:t>
            </a:r>
          </a:p>
          <a:p>
            <a:pPr lvl="3"/>
            <a:r>
              <a:rPr lang="et-EE" smtClean="0"/>
              <a:t>Neljas tase</a:t>
            </a:r>
          </a:p>
          <a:p>
            <a:pPr lvl="4"/>
            <a:r>
              <a:rPr lang="et-EE" smtClean="0"/>
              <a:t>Viies tase</a:t>
            </a:r>
            <a:endParaRPr lang="et-EE"/>
          </a:p>
        </p:txBody>
      </p:sp>
      <p:sp>
        <p:nvSpPr>
          <p:cNvPr id="4" name="Teksti kohatäide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t-EE" smtClean="0"/>
              <a:t>Muutke teksti laade</a:t>
            </a:r>
          </a:p>
        </p:txBody>
      </p:sp>
      <p:sp>
        <p:nvSpPr>
          <p:cNvPr id="5" name="Kuupäeva kohatäide 4"/>
          <p:cNvSpPr>
            <a:spLocks noGrp="1"/>
          </p:cNvSpPr>
          <p:nvPr>
            <p:ph type="dt" sz="half" idx="10"/>
          </p:nvPr>
        </p:nvSpPr>
        <p:spPr/>
        <p:txBody>
          <a:bodyPr/>
          <a:lstStyle/>
          <a:p>
            <a:fld id="{44C41663-1681-44DA-B891-C24D54FA3F90}" type="datetimeFigureOut">
              <a:rPr lang="et-EE" smtClean="0"/>
              <a:t>25.02.2016</a:t>
            </a:fld>
            <a:endParaRPr lang="et-EE"/>
          </a:p>
        </p:txBody>
      </p:sp>
      <p:sp>
        <p:nvSpPr>
          <p:cNvPr id="6" name="Jaluse kohatäide 5"/>
          <p:cNvSpPr>
            <a:spLocks noGrp="1"/>
          </p:cNvSpPr>
          <p:nvPr>
            <p:ph type="ftr" sz="quarter" idx="11"/>
          </p:nvPr>
        </p:nvSpPr>
        <p:spPr/>
        <p:txBody>
          <a:bodyPr/>
          <a:lstStyle/>
          <a:p>
            <a:endParaRPr lang="et-EE"/>
          </a:p>
        </p:txBody>
      </p:sp>
      <p:sp>
        <p:nvSpPr>
          <p:cNvPr id="7" name="Slaidinumbri kohatäide 6"/>
          <p:cNvSpPr>
            <a:spLocks noGrp="1"/>
          </p:cNvSpPr>
          <p:nvPr>
            <p:ph type="sldNum" sz="quarter" idx="12"/>
          </p:nvPr>
        </p:nvSpPr>
        <p:spPr/>
        <p:txBody>
          <a:bodyPr/>
          <a:lstStyle/>
          <a:p>
            <a:fld id="{BEBE53D5-85E8-47F9-BCEC-E2593F5C26A4}" type="slidenum">
              <a:rPr lang="et-EE" smtClean="0"/>
              <a:t>‹#›</a:t>
            </a:fld>
            <a:endParaRPr lang="et-EE"/>
          </a:p>
        </p:txBody>
      </p:sp>
    </p:spTree>
    <p:extLst>
      <p:ext uri="{BB962C8B-B14F-4D97-AF65-F5344CB8AC3E}">
        <p14:creationId xmlns:p14="http://schemas.microsoft.com/office/powerpoint/2010/main" val="148910950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ldiallkirjaga pilt">
    <p:spTree>
      <p:nvGrpSpPr>
        <p:cNvPr id="1" name=""/>
        <p:cNvGrpSpPr/>
        <p:nvPr/>
      </p:nvGrpSpPr>
      <p:grpSpPr>
        <a:xfrm>
          <a:off x="0" y="0"/>
          <a:ext cx="0" cy="0"/>
          <a:chOff x="0" y="0"/>
          <a:chExt cx="0" cy="0"/>
        </a:xfrm>
      </p:grpSpPr>
      <p:sp>
        <p:nvSpPr>
          <p:cNvPr id="2" name="Pealkiri 1"/>
          <p:cNvSpPr>
            <a:spLocks noGrp="1"/>
          </p:cNvSpPr>
          <p:nvPr>
            <p:ph type="title"/>
          </p:nvPr>
        </p:nvSpPr>
        <p:spPr>
          <a:xfrm>
            <a:off x="839788" y="457200"/>
            <a:ext cx="3932237" cy="1600200"/>
          </a:xfrm>
        </p:spPr>
        <p:txBody>
          <a:bodyPr anchor="b"/>
          <a:lstStyle>
            <a:lvl1pPr>
              <a:defRPr sz="3200"/>
            </a:lvl1pPr>
          </a:lstStyle>
          <a:p>
            <a:r>
              <a:rPr lang="et-EE" smtClean="0"/>
              <a:t>Muutke pealkirja laadi</a:t>
            </a:r>
            <a:endParaRPr lang="et-EE"/>
          </a:p>
        </p:txBody>
      </p:sp>
      <p:sp>
        <p:nvSpPr>
          <p:cNvPr id="3" name="Pildi kohatäide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t-EE"/>
          </a:p>
        </p:txBody>
      </p:sp>
      <p:sp>
        <p:nvSpPr>
          <p:cNvPr id="4" name="Teksti kohatäide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t-EE" smtClean="0"/>
              <a:t>Muutke teksti laade</a:t>
            </a:r>
          </a:p>
        </p:txBody>
      </p:sp>
      <p:sp>
        <p:nvSpPr>
          <p:cNvPr id="5" name="Kuupäeva kohatäide 4"/>
          <p:cNvSpPr>
            <a:spLocks noGrp="1"/>
          </p:cNvSpPr>
          <p:nvPr>
            <p:ph type="dt" sz="half" idx="10"/>
          </p:nvPr>
        </p:nvSpPr>
        <p:spPr/>
        <p:txBody>
          <a:bodyPr/>
          <a:lstStyle/>
          <a:p>
            <a:fld id="{44C41663-1681-44DA-B891-C24D54FA3F90}" type="datetimeFigureOut">
              <a:rPr lang="et-EE" smtClean="0"/>
              <a:t>25.02.2016</a:t>
            </a:fld>
            <a:endParaRPr lang="et-EE"/>
          </a:p>
        </p:txBody>
      </p:sp>
      <p:sp>
        <p:nvSpPr>
          <p:cNvPr id="6" name="Jaluse kohatäide 5"/>
          <p:cNvSpPr>
            <a:spLocks noGrp="1"/>
          </p:cNvSpPr>
          <p:nvPr>
            <p:ph type="ftr" sz="quarter" idx="11"/>
          </p:nvPr>
        </p:nvSpPr>
        <p:spPr/>
        <p:txBody>
          <a:bodyPr/>
          <a:lstStyle/>
          <a:p>
            <a:endParaRPr lang="et-EE"/>
          </a:p>
        </p:txBody>
      </p:sp>
      <p:sp>
        <p:nvSpPr>
          <p:cNvPr id="7" name="Slaidinumbri kohatäide 6"/>
          <p:cNvSpPr>
            <a:spLocks noGrp="1"/>
          </p:cNvSpPr>
          <p:nvPr>
            <p:ph type="sldNum" sz="quarter" idx="12"/>
          </p:nvPr>
        </p:nvSpPr>
        <p:spPr/>
        <p:txBody>
          <a:bodyPr/>
          <a:lstStyle/>
          <a:p>
            <a:fld id="{BEBE53D5-85E8-47F9-BCEC-E2593F5C26A4}" type="slidenum">
              <a:rPr lang="et-EE" smtClean="0"/>
              <a:t>‹#›</a:t>
            </a:fld>
            <a:endParaRPr lang="et-EE"/>
          </a:p>
        </p:txBody>
      </p:sp>
    </p:spTree>
    <p:extLst>
      <p:ext uri="{BB962C8B-B14F-4D97-AF65-F5344CB8AC3E}">
        <p14:creationId xmlns:p14="http://schemas.microsoft.com/office/powerpoint/2010/main" val="250488304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ealkirja kohatäide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t-EE" smtClean="0"/>
              <a:t>Muutke pealkirja laadi</a:t>
            </a:r>
            <a:endParaRPr lang="et-EE"/>
          </a:p>
        </p:txBody>
      </p:sp>
      <p:sp>
        <p:nvSpPr>
          <p:cNvPr id="3" name="Teksti kohatäide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t-EE" smtClean="0"/>
              <a:t>Muutke teksti laade</a:t>
            </a:r>
          </a:p>
          <a:p>
            <a:pPr lvl="1"/>
            <a:r>
              <a:rPr lang="et-EE" smtClean="0"/>
              <a:t>Teine tase</a:t>
            </a:r>
          </a:p>
          <a:p>
            <a:pPr lvl="2"/>
            <a:r>
              <a:rPr lang="et-EE" smtClean="0"/>
              <a:t>Kolmas tase</a:t>
            </a:r>
          </a:p>
          <a:p>
            <a:pPr lvl="3"/>
            <a:r>
              <a:rPr lang="et-EE" smtClean="0"/>
              <a:t>Neljas tase</a:t>
            </a:r>
          </a:p>
          <a:p>
            <a:pPr lvl="4"/>
            <a:r>
              <a:rPr lang="et-EE" smtClean="0"/>
              <a:t>Viies tase</a:t>
            </a:r>
            <a:endParaRPr lang="et-EE"/>
          </a:p>
        </p:txBody>
      </p:sp>
      <p:sp>
        <p:nvSpPr>
          <p:cNvPr id="4" name="Kuupäeva kohatäide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4C41663-1681-44DA-B891-C24D54FA3F90}" type="datetimeFigureOut">
              <a:rPr lang="et-EE" smtClean="0"/>
              <a:t>25.02.2016</a:t>
            </a:fld>
            <a:endParaRPr lang="et-EE"/>
          </a:p>
        </p:txBody>
      </p:sp>
      <p:sp>
        <p:nvSpPr>
          <p:cNvPr id="5" name="Jaluse kohatäide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t-EE"/>
          </a:p>
        </p:txBody>
      </p:sp>
      <p:sp>
        <p:nvSpPr>
          <p:cNvPr id="6" name="Slaidinumbri kohatäide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EBE53D5-85E8-47F9-BCEC-E2593F5C26A4}" type="slidenum">
              <a:rPr lang="et-EE" smtClean="0"/>
              <a:t>‹#›</a:t>
            </a:fld>
            <a:endParaRPr lang="et-EE"/>
          </a:p>
        </p:txBody>
      </p:sp>
    </p:spTree>
    <p:extLst>
      <p:ext uri="{BB962C8B-B14F-4D97-AF65-F5344CB8AC3E}">
        <p14:creationId xmlns:p14="http://schemas.microsoft.com/office/powerpoint/2010/main" val="250988740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t-E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11.jpeg"/></Relationships>
</file>

<file path=ppt/slides/_rels/slide11.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hyperlink" Target="http://www.biography.com/people/george-washington-carver-9240299" TargetMode="External"/><Relationship Id="rId2" Type="http://schemas.openxmlformats.org/officeDocument/2006/relationships/image" Target="../media/image1.png"/><Relationship Id="rId1" Type="http://schemas.openxmlformats.org/officeDocument/2006/relationships/slideLayout" Target="../slideLayouts/slideLayout7.xml"/><Relationship Id="rId5" Type="http://schemas.openxmlformats.org/officeDocument/2006/relationships/image" Target="../media/image16.png"/><Relationship Id="rId4" Type="http://schemas.openxmlformats.org/officeDocument/2006/relationships/image" Target="../media/image15.jpg"/></Relationships>
</file>

<file path=ppt/slides/_rels/slide2.xml.rels><?xml version="1.0" encoding="UTF-8" standalone="yes"?>
<Relationships xmlns="http://schemas.openxmlformats.org/package/2006/relationships"><Relationship Id="rId3" Type="http://schemas.openxmlformats.org/officeDocument/2006/relationships/hyperlink" Target="http://www.biography.com/people/george-washington-carver-9240299" TargetMode="External"/><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hyperlink" Target="https://en.wikipedia.org/wiki/File:Carver1web.jpg" TargetMode="External"/><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9.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lt 1"/>
          <p:cNvPicPr>
            <a:picLocks noChangeAspect="1"/>
          </p:cNvPicPr>
          <p:nvPr/>
        </p:nvPicPr>
        <p:blipFill>
          <a:blip r:embed="rId2"/>
          <a:stretch>
            <a:fillRect/>
          </a:stretch>
        </p:blipFill>
        <p:spPr>
          <a:xfrm>
            <a:off x="0" y="0"/>
            <a:ext cx="12191999" cy="6841671"/>
          </a:xfrm>
          <a:prstGeom prst="rect">
            <a:avLst/>
          </a:prstGeom>
        </p:spPr>
      </p:pic>
      <p:pic>
        <p:nvPicPr>
          <p:cNvPr id="3" name="Pilt 2"/>
          <p:cNvPicPr>
            <a:picLocks noChangeAspect="1"/>
          </p:cNvPicPr>
          <p:nvPr/>
        </p:nvPicPr>
        <p:blipFill>
          <a:blip r:embed="rId2"/>
          <a:stretch>
            <a:fillRect/>
          </a:stretch>
        </p:blipFill>
        <p:spPr>
          <a:xfrm>
            <a:off x="1" y="8164"/>
            <a:ext cx="12191999" cy="6841671"/>
          </a:xfrm>
          <a:prstGeom prst="rect">
            <a:avLst/>
          </a:prstGeom>
        </p:spPr>
      </p:pic>
      <p:sp>
        <p:nvSpPr>
          <p:cNvPr id="4" name="TextBox 3"/>
          <p:cNvSpPr txBox="1"/>
          <p:nvPr/>
        </p:nvSpPr>
        <p:spPr>
          <a:xfrm>
            <a:off x="1001486" y="1001486"/>
            <a:ext cx="10156371" cy="4524315"/>
          </a:xfrm>
          <a:prstGeom prst="rect">
            <a:avLst/>
          </a:prstGeom>
          <a:noFill/>
        </p:spPr>
        <p:txBody>
          <a:bodyPr wrap="square" rtlCol="0">
            <a:spAutoFit/>
          </a:bodyPr>
          <a:lstStyle/>
          <a:p>
            <a:pPr algn="ctr"/>
            <a:r>
              <a:rPr lang="et-EE" sz="9600" dirty="0" smtClean="0">
                <a:solidFill>
                  <a:srgbClr val="800000"/>
                </a:solidFill>
                <a:latin typeface="Elephant" panose="02020904090505020303" pitchFamily="18" charset="0"/>
              </a:rPr>
              <a:t>Väljapaistvaid </a:t>
            </a:r>
            <a:r>
              <a:rPr lang="et-EE" sz="9600" dirty="0" err="1" smtClean="0">
                <a:solidFill>
                  <a:srgbClr val="800000"/>
                </a:solidFill>
                <a:latin typeface="Elephant" panose="02020904090505020303" pitchFamily="18" charset="0"/>
              </a:rPr>
              <a:t>afroameeriklasi</a:t>
            </a:r>
            <a:r>
              <a:rPr lang="et-EE" sz="9600" dirty="0" smtClean="0">
                <a:solidFill>
                  <a:srgbClr val="800000"/>
                </a:solidFill>
                <a:latin typeface="Elephant" panose="02020904090505020303" pitchFamily="18" charset="0"/>
              </a:rPr>
              <a:t> ajaloos</a:t>
            </a:r>
            <a:endParaRPr lang="et-EE" sz="9600" dirty="0">
              <a:solidFill>
                <a:srgbClr val="800000"/>
              </a:solidFill>
              <a:latin typeface="Elephant" panose="02020904090505020303" pitchFamily="18" charset="0"/>
            </a:endParaRPr>
          </a:p>
        </p:txBody>
      </p:sp>
    </p:spTree>
    <p:extLst>
      <p:ext uri="{BB962C8B-B14F-4D97-AF65-F5344CB8AC3E}">
        <p14:creationId xmlns:p14="http://schemas.microsoft.com/office/powerpoint/2010/main" val="255676927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lt 1"/>
          <p:cNvPicPr>
            <a:picLocks noChangeAspect="1"/>
          </p:cNvPicPr>
          <p:nvPr/>
        </p:nvPicPr>
        <p:blipFill>
          <a:blip r:embed="rId2"/>
          <a:stretch>
            <a:fillRect/>
          </a:stretch>
        </p:blipFill>
        <p:spPr>
          <a:xfrm>
            <a:off x="0" y="10886"/>
            <a:ext cx="12191999" cy="6841671"/>
          </a:xfrm>
          <a:prstGeom prst="rect">
            <a:avLst/>
          </a:prstGeom>
        </p:spPr>
      </p:pic>
      <p:pic>
        <p:nvPicPr>
          <p:cNvPr id="3" name="Pilt 2"/>
          <p:cNvPicPr>
            <a:picLocks noChangeAspect="1"/>
          </p:cNvPicPr>
          <p:nvPr/>
        </p:nvPicPr>
        <p:blipFill rotWithShape="1">
          <a:blip r:embed="rId3" cstate="print">
            <a:extLst>
              <a:ext uri="{28A0092B-C50C-407E-A947-70E740481C1C}">
                <a14:useLocalDpi xmlns:a14="http://schemas.microsoft.com/office/drawing/2010/main" val="0"/>
              </a:ext>
            </a:extLst>
          </a:blip>
          <a:srcRect l="19523" r="12523"/>
          <a:stretch/>
        </p:blipFill>
        <p:spPr>
          <a:xfrm>
            <a:off x="1635256" y="4098755"/>
            <a:ext cx="1890991" cy="1987990"/>
          </a:xfrm>
          <a:prstGeom prst="rect">
            <a:avLst/>
          </a:prstGeom>
          <a:effectLst>
            <a:softEdge rad="127000"/>
          </a:effectLst>
        </p:spPr>
      </p:pic>
      <p:sp>
        <p:nvSpPr>
          <p:cNvPr id="4" name="TextBox 3"/>
          <p:cNvSpPr txBox="1"/>
          <p:nvPr/>
        </p:nvSpPr>
        <p:spPr>
          <a:xfrm>
            <a:off x="1136804" y="6061550"/>
            <a:ext cx="3984171" cy="338554"/>
          </a:xfrm>
          <a:prstGeom prst="rect">
            <a:avLst/>
          </a:prstGeom>
          <a:noFill/>
        </p:spPr>
        <p:txBody>
          <a:bodyPr wrap="square" rtlCol="0">
            <a:spAutoFit/>
          </a:bodyPr>
          <a:lstStyle/>
          <a:p>
            <a:r>
              <a:rPr lang="et-EE" sz="1600" dirty="0" smtClean="0">
                <a:latin typeface="Elephant" panose="02020904090505020303" pitchFamily="18" charset="0"/>
              </a:rPr>
              <a:t>George </a:t>
            </a:r>
            <a:r>
              <a:rPr lang="et-EE" sz="1600" dirty="0" err="1" smtClean="0">
                <a:latin typeface="Elephant" panose="02020904090505020303" pitchFamily="18" charset="0"/>
              </a:rPr>
              <a:t>Carver</a:t>
            </a:r>
            <a:r>
              <a:rPr lang="et-EE" sz="1600" dirty="0" smtClean="0">
                <a:latin typeface="Elephant" panose="02020904090505020303" pitchFamily="18" charset="0"/>
              </a:rPr>
              <a:t> aastal 1906</a:t>
            </a:r>
            <a:endParaRPr lang="et-EE" sz="1600" dirty="0">
              <a:latin typeface="Elephant" panose="02020904090505020303" pitchFamily="18" charset="0"/>
            </a:endParaRPr>
          </a:p>
        </p:txBody>
      </p:sp>
      <p:sp>
        <p:nvSpPr>
          <p:cNvPr id="5" name="Ristkülik 4"/>
          <p:cNvSpPr/>
          <p:nvPr/>
        </p:nvSpPr>
        <p:spPr>
          <a:xfrm>
            <a:off x="4833257" y="854544"/>
            <a:ext cx="7032172" cy="5632311"/>
          </a:xfrm>
          <a:prstGeom prst="rect">
            <a:avLst/>
          </a:prstGeom>
        </p:spPr>
        <p:txBody>
          <a:bodyPr wrap="square">
            <a:spAutoFit/>
          </a:bodyPr>
          <a:lstStyle/>
          <a:p>
            <a:r>
              <a:rPr lang="et-EE" sz="2400" dirty="0" smtClean="0">
                <a:solidFill>
                  <a:srgbClr val="800000"/>
                </a:solidFill>
                <a:latin typeface="Elephant" panose="02020904090505020303" pitchFamily="18" charset="0"/>
              </a:rPr>
              <a:t>Aastast </a:t>
            </a:r>
            <a:r>
              <a:rPr lang="en-US" sz="2400" dirty="0" smtClean="0">
                <a:solidFill>
                  <a:srgbClr val="800000"/>
                </a:solidFill>
                <a:latin typeface="Elephant" panose="02020904090505020303" pitchFamily="18" charset="0"/>
              </a:rPr>
              <a:t>1896 </a:t>
            </a:r>
            <a:r>
              <a:rPr lang="et-EE" sz="2400" dirty="0" smtClean="0">
                <a:solidFill>
                  <a:srgbClr val="800000"/>
                </a:solidFill>
                <a:latin typeface="Elephant" panose="02020904090505020303" pitchFamily="18" charset="0"/>
              </a:rPr>
              <a:t>juhtis </a:t>
            </a:r>
            <a:r>
              <a:rPr lang="et-EE" sz="2400" dirty="0" err="1" smtClean="0">
                <a:solidFill>
                  <a:srgbClr val="800000"/>
                </a:solidFill>
                <a:latin typeface="Elephant" panose="02020904090505020303" pitchFamily="18" charset="0"/>
              </a:rPr>
              <a:t>Carver</a:t>
            </a:r>
            <a:r>
              <a:rPr lang="et-EE" sz="2400" dirty="0" smtClean="0">
                <a:solidFill>
                  <a:srgbClr val="800000"/>
                </a:solidFill>
                <a:latin typeface="Elephant" panose="02020904090505020303" pitchFamily="18" charset="0"/>
              </a:rPr>
              <a:t> 20 aasta jooksul edukalt </a:t>
            </a:r>
            <a:r>
              <a:rPr lang="en-US" sz="2400" dirty="0" smtClean="0">
                <a:solidFill>
                  <a:srgbClr val="800000"/>
                </a:solidFill>
                <a:latin typeface="Elephant" panose="02020904090505020303" pitchFamily="18" charset="0"/>
              </a:rPr>
              <a:t> </a:t>
            </a:r>
            <a:r>
              <a:rPr lang="en-US" sz="2400" dirty="0">
                <a:solidFill>
                  <a:srgbClr val="800000"/>
                </a:solidFill>
                <a:latin typeface="Elephant" panose="02020904090505020303" pitchFamily="18" charset="0"/>
              </a:rPr>
              <a:t>Booker T. </a:t>
            </a:r>
            <a:r>
              <a:rPr lang="en-US" sz="2400" dirty="0" smtClean="0">
                <a:solidFill>
                  <a:srgbClr val="800000"/>
                </a:solidFill>
                <a:latin typeface="Elephant" panose="02020904090505020303" pitchFamily="18" charset="0"/>
              </a:rPr>
              <a:t>Washington</a:t>
            </a:r>
            <a:r>
              <a:rPr lang="et-EE" sz="2400" dirty="0" smtClean="0">
                <a:solidFill>
                  <a:srgbClr val="800000"/>
                </a:solidFill>
                <a:latin typeface="Elephant" panose="02020904090505020303" pitchFamily="18" charset="0"/>
              </a:rPr>
              <a:t>i</a:t>
            </a:r>
            <a:r>
              <a:rPr lang="en-US" sz="2400" dirty="0" smtClean="0">
                <a:solidFill>
                  <a:srgbClr val="800000"/>
                </a:solidFill>
                <a:latin typeface="Elephant" panose="02020904090505020303" pitchFamily="18" charset="0"/>
              </a:rPr>
              <a:t> </a:t>
            </a:r>
            <a:r>
              <a:rPr lang="et-EE" sz="2400" dirty="0" smtClean="0">
                <a:solidFill>
                  <a:srgbClr val="800000"/>
                </a:solidFill>
                <a:latin typeface="Elephant" panose="02020904090505020303" pitchFamily="18" charset="0"/>
              </a:rPr>
              <a:t>Afroameerika </a:t>
            </a:r>
            <a:r>
              <a:rPr lang="en-US" sz="2400" dirty="0" smtClean="0">
                <a:solidFill>
                  <a:srgbClr val="800000"/>
                </a:solidFill>
                <a:latin typeface="Elephant" panose="02020904090505020303" pitchFamily="18" charset="0"/>
              </a:rPr>
              <a:t>Tuskegee </a:t>
            </a:r>
            <a:r>
              <a:rPr lang="en-US" sz="2400" dirty="0" err="1" smtClean="0">
                <a:solidFill>
                  <a:srgbClr val="800000"/>
                </a:solidFill>
                <a:latin typeface="Elephant" panose="02020904090505020303" pitchFamily="18" charset="0"/>
              </a:rPr>
              <a:t>Institu</a:t>
            </a:r>
            <a:r>
              <a:rPr lang="et-EE" sz="2400" dirty="0" smtClean="0">
                <a:solidFill>
                  <a:srgbClr val="800000"/>
                </a:solidFill>
                <a:latin typeface="Elephant" panose="02020904090505020303" pitchFamily="18" charset="0"/>
              </a:rPr>
              <a:t>udi põllumajandusosakonda, olles instituudi direktori poolt kõrgelt hinnatud ja hästi tasustatud taimebioloog.</a:t>
            </a:r>
            <a:r>
              <a:rPr lang="en-US" sz="2400" dirty="0" smtClean="0">
                <a:solidFill>
                  <a:srgbClr val="800000"/>
                </a:solidFill>
                <a:latin typeface="Elephant" panose="02020904090505020303" pitchFamily="18" charset="0"/>
              </a:rPr>
              <a:t> </a:t>
            </a:r>
            <a:endParaRPr lang="et-EE" sz="2400" dirty="0" smtClean="0">
              <a:solidFill>
                <a:srgbClr val="800000"/>
              </a:solidFill>
              <a:latin typeface="Elephant" panose="02020904090505020303" pitchFamily="18" charset="0"/>
            </a:endParaRPr>
          </a:p>
          <a:p>
            <a:r>
              <a:rPr lang="et-EE" sz="2400" dirty="0" smtClean="0">
                <a:solidFill>
                  <a:srgbClr val="800000"/>
                </a:solidFill>
                <a:latin typeface="Elephant" panose="02020904090505020303" pitchFamily="18" charset="0"/>
              </a:rPr>
              <a:t>Tema uurimustööd ja uuenduslikud haridusprogrammid</a:t>
            </a:r>
            <a:r>
              <a:rPr lang="en-US" sz="2400" dirty="0" smtClean="0">
                <a:solidFill>
                  <a:srgbClr val="800000"/>
                </a:solidFill>
                <a:latin typeface="Elephant" panose="02020904090505020303" pitchFamily="18" charset="0"/>
              </a:rPr>
              <a:t> </a:t>
            </a:r>
            <a:r>
              <a:rPr lang="et-EE" sz="2400" dirty="0" smtClean="0">
                <a:solidFill>
                  <a:srgbClr val="800000"/>
                </a:solidFill>
                <a:latin typeface="Elephant" panose="02020904090505020303" pitchFamily="18" charset="0"/>
              </a:rPr>
              <a:t>olid suunatud põllumeestele. </a:t>
            </a:r>
          </a:p>
          <a:p>
            <a:r>
              <a:rPr lang="et-EE" sz="2400" dirty="0" smtClean="0">
                <a:solidFill>
                  <a:srgbClr val="800000"/>
                </a:solidFill>
                <a:latin typeface="Elephant" panose="02020904090505020303" pitchFamily="18" charset="0"/>
              </a:rPr>
              <a:t>Ta propageeris viljavahelduse põhimõtteid, tutvustas puuvillakasvatuse regioonides selliste alternatiivkultuuride nagu maapähkel ja maguskartul kasvatamist.</a:t>
            </a:r>
          </a:p>
          <a:p>
            <a:r>
              <a:rPr lang="et-EE" sz="2400" dirty="0" smtClean="0">
                <a:solidFill>
                  <a:srgbClr val="800000"/>
                </a:solidFill>
                <a:latin typeface="Elephant" panose="02020904090505020303" pitchFamily="18" charset="0"/>
              </a:rPr>
              <a:t>See töö aitas kergendada rasketes oludes elavate </a:t>
            </a:r>
            <a:r>
              <a:rPr lang="et-EE" sz="2400" dirty="0" smtClean="0">
                <a:solidFill>
                  <a:srgbClr val="800000"/>
                </a:solidFill>
                <a:latin typeface="Elephant" panose="02020904090505020303" pitchFamily="18" charset="0"/>
              </a:rPr>
              <a:t>põllumeeste </a:t>
            </a:r>
            <a:r>
              <a:rPr lang="et-EE" sz="2400" dirty="0" smtClean="0">
                <a:solidFill>
                  <a:srgbClr val="800000"/>
                </a:solidFill>
                <a:latin typeface="Elephant" panose="02020904090505020303" pitchFamily="18" charset="0"/>
              </a:rPr>
              <a:t>elu. </a:t>
            </a:r>
            <a:endParaRPr lang="et-EE" sz="2400" dirty="0">
              <a:solidFill>
                <a:srgbClr val="800000"/>
              </a:solidFill>
              <a:latin typeface="Elephant" panose="02020904090505020303" pitchFamily="18" charset="0"/>
            </a:endParaRPr>
          </a:p>
        </p:txBody>
      </p:sp>
      <p:pic>
        <p:nvPicPr>
          <p:cNvPr id="6" name="Pilt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45439" y="425192"/>
            <a:ext cx="3763276" cy="2665313"/>
          </a:xfrm>
          <a:prstGeom prst="rect">
            <a:avLst/>
          </a:prstGeom>
          <a:effectLst>
            <a:softEdge rad="127000"/>
          </a:effectLst>
        </p:spPr>
      </p:pic>
      <p:sp>
        <p:nvSpPr>
          <p:cNvPr id="7" name="TextBox 6"/>
          <p:cNvSpPr txBox="1"/>
          <p:nvPr/>
        </p:nvSpPr>
        <p:spPr>
          <a:xfrm>
            <a:off x="645439" y="3084196"/>
            <a:ext cx="3870626" cy="830997"/>
          </a:xfrm>
          <a:prstGeom prst="rect">
            <a:avLst/>
          </a:prstGeom>
          <a:noFill/>
        </p:spPr>
        <p:txBody>
          <a:bodyPr wrap="square" rtlCol="0">
            <a:spAutoFit/>
          </a:bodyPr>
          <a:lstStyle/>
          <a:p>
            <a:r>
              <a:rPr lang="et-EE" sz="1600" dirty="0" smtClean="0">
                <a:latin typeface="Elephant" panose="02020904090505020303" pitchFamily="18" charset="0"/>
              </a:rPr>
              <a:t>Koos kolleegidega </a:t>
            </a:r>
            <a:r>
              <a:rPr lang="et-EE" sz="1600" dirty="0" err="1" smtClean="0">
                <a:latin typeface="Elephant" panose="02020904090505020303" pitchFamily="18" charset="0"/>
              </a:rPr>
              <a:t>Tuskegee</a:t>
            </a:r>
            <a:r>
              <a:rPr lang="et-EE" sz="1600" dirty="0" smtClean="0">
                <a:latin typeface="Elephant" panose="02020904090505020303" pitchFamily="18" charset="0"/>
              </a:rPr>
              <a:t> Instituudist</a:t>
            </a:r>
          </a:p>
          <a:p>
            <a:r>
              <a:rPr lang="et-EE" sz="1600" dirty="0" smtClean="0">
                <a:latin typeface="Elephant" panose="02020904090505020303" pitchFamily="18" charset="0"/>
              </a:rPr>
              <a:t>(esireas keskel) 1902</a:t>
            </a:r>
            <a:endParaRPr lang="et-EE" sz="1600" dirty="0">
              <a:latin typeface="Elephant" panose="02020904090505020303" pitchFamily="18" charset="0"/>
            </a:endParaRPr>
          </a:p>
        </p:txBody>
      </p:sp>
    </p:spTree>
    <p:extLst>
      <p:ext uri="{BB962C8B-B14F-4D97-AF65-F5344CB8AC3E}">
        <p14:creationId xmlns:p14="http://schemas.microsoft.com/office/powerpoint/2010/main" val="90646952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lt 1"/>
          <p:cNvPicPr>
            <a:picLocks noChangeAspect="1"/>
          </p:cNvPicPr>
          <p:nvPr/>
        </p:nvPicPr>
        <p:blipFill>
          <a:blip r:embed="rId2"/>
          <a:stretch>
            <a:fillRect/>
          </a:stretch>
        </p:blipFill>
        <p:spPr>
          <a:xfrm>
            <a:off x="0" y="0"/>
            <a:ext cx="12191999" cy="6841671"/>
          </a:xfrm>
          <a:prstGeom prst="rect">
            <a:avLst/>
          </a:prstGeom>
        </p:spPr>
      </p:pic>
      <p:sp>
        <p:nvSpPr>
          <p:cNvPr id="3" name="Ristkülik 2"/>
          <p:cNvSpPr/>
          <p:nvPr/>
        </p:nvSpPr>
        <p:spPr>
          <a:xfrm>
            <a:off x="4060372" y="235347"/>
            <a:ext cx="7609114" cy="6001643"/>
          </a:xfrm>
          <a:prstGeom prst="rect">
            <a:avLst/>
          </a:prstGeom>
        </p:spPr>
        <p:txBody>
          <a:bodyPr wrap="square">
            <a:spAutoFit/>
          </a:bodyPr>
          <a:lstStyle/>
          <a:p>
            <a:r>
              <a:rPr lang="et-EE" sz="2800" b="1" dirty="0" smtClean="0">
                <a:solidFill>
                  <a:srgbClr val="800000"/>
                </a:solidFill>
              </a:rPr>
              <a:t>„</a:t>
            </a:r>
            <a:r>
              <a:rPr lang="et-EE" sz="2800" b="1" dirty="0" smtClean="0">
                <a:solidFill>
                  <a:srgbClr val="800000"/>
                </a:solidFill>
                <a:latin typeface="Elephant" panose="02020904090505020303" pitchFamily="18" charset="0"/>
              </a:rPr>
              <a:t>Maapähkli-mees“</a:t>
            </a:r>
            <a:endParaRPr lang="en-US" sz="2800" b="1" dirty="0" smtClean="0">
              <a:solidFill>
                <a:srgbClr val="800000"/>
              </a:solidFill>
              <a:latin typeface="Elephant" panose="02020904090505020303" pitchFamily="18" charset="0"/>
            </a:endParaRPr>
          </a:p>
          <a:p>
            <a:endParaRPr lang="et-EE" sz="1600" dirty="0" smtClean="0">
              <a:solidFill>
                <a:srgbClr val="800000"/>
              </a:solidFill>
              <a:latin typeface="Elephant" panose="02020904090505020303" pitchFamily="18" charset="0"/>
            </a:endParaRPr>
          </a:p>
          <a:p>
            <a:r>
              <a:rPr lang="et-EE" sz="2000" dirty="0" smtClean="0">
                <a:solidFill>
                  <a:srgbClr val="800000"/>
                </a:solidFill>
                <a:latin typeface="Elephant" panose="02020904090505020303" pitchFamily="18" charset="0"/>
              </a:rPr>
              <a:t>Maapähkliuuringute kõrval uuris </a:t>
            </a:r>
            <a:r>
              <a:rPr lang="et-EE" sz="2000" dirty="0" err="1" smtClean="0">
                <a:solidFill>
                  <a:srgbClr val="800000"/>
                </a:solidFill>
                <a:latin typeface="Elephant" panose="02020904090505020303" pitchFamily="18" charset="0"/>
              </a:rPr>
              <a:t>Carver</a:t>
            </a:r>
            <a:r>
              <a:rPr lang="et-EE" sz="2000" dirty="0" smtClean="0">
                <a:solidFill>
                  <a:srgbClr val="800000"/>
                </a:solidFill>
                <a:latin typeface="Elephant" panose="02020904090505020303" pitchFamily="18" charset="0"/>
              </a:rPr>
              <a:t> ka savimuldasid,</a:t>
            </a:r>
            <a:r>
              <a:rPr lang="en-US" sz="2000" dirty="0" smtClean="0">
                <a:solidFill>
                  <a:srgbClr val="800000"/>
                </a:solidFill>
                <a:latin typeface="Elephant" panose="02020904090505020303" pitchFamily="18" charset="0"/>
              </a:rPr>
              <a:t> </a:t>
            </a:r>
            <a:r>
              <a:rPr lang="et-EE" sz="2000" dirty="0" smtClean="0">
                <a:solidFill>
                  <a:srgbClr val="800000"/>
                </a:solidFill>
                <a:latin typeface="Elephant" panose="02020904090505020303" pitchFamily="18" charset="0"/>
              </a:rPr>
              <a:t>seemneid, maguskartulit, sojauba, </a:t>
            </a:r>
            <a:r>
              <a:rPr lang="et-EE" sz="2000" dirty="0" err="1" smtClean="0">
                <a:solidFill>
                  <a:srgbClr val="800000"/>
                </a:solidFill>
                <a:latin typeface="Elephant" panose="02020904090505020303" pitchFamily="18" charset="0"/>
              </a:rPr>
              <a:t>pekaanipähklit</a:t>
            </a:r>
            <a:r>
              <a:rPr lang="et-EE" sz="2000" dirty="0" smtClean="0">
                <a:solidFill>
                  <a:srgbClr val="800000"/>
                </a:solidFill>
                <a:latin typeface="Elephant" panose="02020904090505020303" pitchFamily="18" charset="0"/>
              </a:rPr>
              <a:t> jm. Oma hüüdnime „Maapähkli-mees“ sai ta aga suuresti tänu oma esinemisele kongressis.</a:t>
            </a:r>
            <a:endParaRPr lang="en-US" sz="2000" dirty="0" smtClean="0">
              <a:solidFill>
                <a:srgbClr val="800000"/>
              </a:solidFill>
              <a:latin typeface="Elephant" panose="02020904090505020303" pitchFamily="18" charset="0"/>
            </a:endParaRPr>
          </a:p>
          <a:p>
            <a:endParaRPr lang="et-EE" sz="2000" dirty="0" smtClean="0">
              <a:solidFill>
                <a:srgbClr val="800000"/>
              </a:solidFill>
              <a:latin typeface="Elephant" panose="02020904090505020303" pitchFamily="18" charset="0"/>
            </a:endParaRPr>
          </a:p>
          <a:p>
            <a:r>
              <a:rPr lang="en-US" sz="2000" dirty="0" smtClean="0">
                <a:solidFill>
                  <a:srgbClr val="800000"/>
                </a:solidFill>
                <a:latin typeface="Elephant" panose="02020904090505020303" pitchFamily="18" charset="0"/>
              </a:rPr>
              <a:t>1920</a:t>
            </a:r>
            <a:r>
              <a:rPr lang="et-EE" sz="2000" dirty="0" smtClean="0">
                <a:solidFill>
                  <a:srgbClr val="800000"/>
                </a:solidFill>
                <a:latin typeface="Elephant" panose="02020904090505020303" pitchFamily="18" charset="0"/>
              </a:rPr>
              <a:t>. aastal </a:t>
            </a:r>
            <a:r>
              <a:rPr lang="en-US" sz="2000" dirty="0" smtClean="0">
                <a:solidFill>
                  <a:srgbClr val="800000"/>
                </a:solidFill>
                <a:latin typeface="Elephant" panose="02020904090505020303" pitchFamily="18" charset="0"/>
              </a:rPr>
              <a:t> </a:t>
            </a:r>
            <a:r>
              <a:rPr lang="et-EE" sz="2000" dirty="0" smtClean="0">
                <a:solidFill>
                  <a:srgbClr val="800000"/>
                </a:solidFill>
                <a:latin typeface="Elephant" panose="02020904090505020303" pitchFamily="18" charset="0"/>
              </a:rPr>
              <a:t>esines </a:t>
            </a:r>
            <a:r>
              <a:rPr lang="en-US" sz="2000" dirty="0" smtClean="0">
                <a:solidFill>
                  <a:srgbClr val="800000"/>
                </a:solidFill>
                <a:latin typeface="Elephant" panose="02020904090505020303" pitchFamily="18" charset="0"/>
              </a:rPr>
              <a:t>Carver </a:t>
            </a:r>
            <a:r>
              <a:rPr lang="et-EE" sz="2000" dirty="0" smtClean="0">
                <a:solidFill>
                  <a:srgbClr val="800000"/>
                </a:solidFill>
                <a:latin typeface="Elephant" panose="02020904090505020303" pitchFamily="18" charset="0"/>
              </a:rPr>
              <a:t>Maapähkliühingu koosolekul äärmiselt eduka kõnega, pärast mida soovitas grupp ühingu liikmeid tal esineda ka Kongressi ees maapähkli ja selle sisseveotollide tühistamise teemal (mida kongress 1922. aastal tegigi).</a:t>
            </a:r>
          </a:p>
          <a:p>
            <a:r>
              <a:rPr lang="et-EE" sz="2000" dirty="0" smtClean="0">
                <a:solidFill>
                  <a:srgbClr val="800000"/>
                </a:solidFill>
                <a:latin typeface="Elephant" panose="02020904090505020303" pitchFamily="18" charset="0"/>
              </a:rPr>
              <a:t>Hoolimata oma esinemise alguses kohatud mõnede kongressi liikmete vastuseisust kuulata mustanahalist esinejat, suutis </a:t>
            </a:r>
            <a:r>
              <a:rPr lang="et-EE" sz="2000" dirty="0" err="1" smtClean="0">
                <a:solidFill>
                  <a:srgbClr val="800000"/>
                </a:solidFill>
                <a:latin typeface="Elephant" panose="02020904090505020303" pitchFamily="18" charset="0"/>
              </a:rPr>
              <a:t>Carver</a:t>
            </a:r>
            <a:r>
              <a:rPr lang="et-EE" sz="2000" dirty="0" smtClean="0">
                <a:solidFill>
                  <a:srgbClr val="800000"/>
                </a:solidFill>
                <a:latin typeface="Elephant" panose="02020904090505020303" pitchFamily="18" charset="0"/>
              </a:rPr>
              <a:t> veenda end kuulama, tunnustama tema loodud maapähklitooteid nagu jahu, piim, värvained ja juust.</a:t>
            </a:r>
          </a:p>
          <a:p>
            <a:r>
              <a:rPr lang="et-EE" sz="2000" dirty="0" smtClean="0">
                <a:solidFill>
                  <a:srgbClr val="800000"/>
                </a:solidFill>
                <a:latin typeface="Elephant" panose="02020904090505020303" pitchFamily="18" charset="0"/>
              </a:rPr>
              <a:t>Pärast seda ülesastumist seostus </a:t>
            </a:r>
            <a:r>
              <a:rPr lang="et-EE" sz="2000" dirty="0" err="1" smtClean="0">
                <a:solidFill>
                  <a:srgbClr val="800000"/>
                </a:solidFill>
                <a:latin typeface="Elephant" panose="02020904090505020303" pitchFamily="18" charset="0"/>
              </a:rPr>
              <a:t>Carveri</a:t>
            </a:r>
            <a:r>
              <a:rPr lang="et-EE" sz="2000" dirty="0" smtClean="0">
                <a:solidFill>
                  <a:srgbClr val="800000"/>
                </a:solidFill>
                <a:latin typeface="Elephant" panose="02020904090505020303" pitchFamily="18" charset="0"/>
              </a:rPr>
              <a:t> nimi avalikkuse jaoks maapähklitega.</a:t>
            </a:r>
          </a:p>
        </p:txBody>
      </p:sp>
      <p:pic>
        <p:nvPicPr>
          <p:cNvPr id="7" name="Pilt 6"/>
          <p:cNvPicPr>
            <a:picLocks noChangeAspect="1"/>
          </p:cNvPicPr>
          <p:nvPr/>
        </p:nvPicPr>
        <p:blipFill rotWithShape="1">
          <a:blip r:embed="rId3">
            <a:extLst>
              <a:ext uri="{28A0092B-C50C-407E-A947-70E740481C1C}">
                <a14:useLocalDpi xmlns:a14="http://schemas.microsoft.com/office/drawing/2010/main" val="0"/>
              </a:ext>
            </a:extLst>
          </a:blip>
          <a:srcRect l="4081" r="64523"/>
          <a:stretch/>
        </p:blipFill>
        <p:spPr>
          <a:xfrm>
            <a:off x="424543" y="235347"/>
            <a:ext cx="3450771" cy="6370975"/>
          </a:xfrm>
          <a:prstGeom prst="rect">
            <a:avLst/>
          </a:prstGeom>
          <a:effectLst>
            <a:softEdge rad="127000"/>
          </a:effectLst>
        </p:spPr>
      </p:pic>
    </p:spTree>
    <p:extLst>
      <p:ext uri="{BB962C8B-B14F-4D97-AF65-F5344CB8AC3E}">
        <p14:creationId xmlns:p14="http://schemas.microsoft.com/office/powerpoint/2010/main" val="134416793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lt 1"/>
          <p:cNvPicPr>
            <a:picLocks noChangeAspect="1"/>
          </p:cNvPicPr>
          <p:nvPr/>
        </p:nvPicPr>
        <p:blipFill>
          <a:blip r:embed="rId2"/>
          <a:stretch>
            <a:fillRect/>
          </a:stretch>
        </p:blipFill>
        <p:spPr>
          <a:xfrm>
            <a:off x="0" y="38101"/>
            <a:ext cx="12191999" cy="6841671"/>
          </a:xfrm>
          <a:prstGeom prst="rect">
            <a:avLst/>
          </a:prstGeom>
        </p:spPr>
      </p:pic>
      <p:sp>
        <p:nvSpPr>
          <p:cNvPr id="3" name="Ristkülik 2"/>
          <p:cNvSpPr/>
          <p:nvPr/>
        </p:nvSpPr>
        <p:spPr>
          <a:xfrm>
            <a:off x="1589315" y="3251284"/>
            <a:ext cx="8686800" cy="1938992"/>
          </a:xfrm>
          <a:prstGeom prst="rect">
            <a:avLst/>
          </a:prstGeom>
        </p:spPr>
        <p:txBody>
          <a:bodyPr wrap="square">
            <a:spAutoFit/>
          </a:bodyPr>
          <a:lstStyle/>
          <a:p>
            <a:r>
              <a:rPr lang="et-EE" sz="2000" dirty="0" smtClean="0">
                <a:solidFill>
                  <a:srgbClr val="800000"/>
                </a:solidFill>
                <a:latin typeface="Elephant" panose="02020904090505020303" pitchFamily="18" charset="0"/>
              </a:rPr>
              <a:t>Oma </a:t>
            </a:r>
            <a:r>
              <a:rPr lang="et-EE" sz="2000" dirty="0">
                <a:solidFill>
                  <a:srgbClr val="800000"/>
                </a:solidFill>
                <a:latin typeface="Elephant" panose="02020904090505020303" pitchFamily="18" charset="0"/>
              </a:rPr>
              <a:t>pikaajalise tegevuse jooksul jõudis </a:t>
            </a:r>
            <a:r>
              <a:rPr lang="et-EE" sz="2000" dirty="0" smtClean="0">
                <a:solidFill>
                  <a:srgbClr val="800000"/>
                </a:solidFill>
                <a:latin typeface="Elephant" panose="02020904090505020303" pitchFamily="18" charset="0"/>
              </a:rPr>
              <a:t>ta trükki toimetada </a:t>
            </a:r>
            <a:r>
              <a:rPr lang="et-EE" sz="2000" dirty="0">
                <a:solidFill>
                  <a:srgbClr val="800000"/>
                </a:solidFill>
                <a:latin typeface="Elephant" panose="02020904090505020303" pitchFamily="18" charset="0"/>
              </a:rPr>
              <a:t>44 bülletääni, kus avaldati 105 retsepti maapähkli </a:t>
            </a:r>
            <a:r>
              <a:rPr lang="et-EE" sz="2000" dirty="0" smtClean="0">
                <a:solidFill>
                  <a:srgbClr val="800000"/>
                </a:solidFill>
                <a:latin typeface="Elephant" panose="02020904090505020303" pitchFamily="18" charset="0"/>
              </a:rPr>
              <a:t>kasutamise </a:t>
            </a:r>
            <a:r>
              <a:rPr lang="et-EE" sz="2000" dirty="0">
                <a:solidFill>
                  <a:srgbClr val="800000"/>
                </a:solidFill>
                <a:latin typeface="Elephant" panose="02020904090505020303" pitchFamily="18" charset="0"/>
              </a:rPr>
              <a:t>kohta erinevates toitudes.</a:t>
            </a:r>
          </a:p>
          <a:p>
            <a:r>
              <a:rPr lang="et-EE" sz="2000" dirty="0" err="1">
                <a:solidFill>
                  <a:srgbClr val="800000"/>
                </a:solidFill>
                <a:latin typeface="Elephant" panose="02020904090505020303" pitchFamily="18" charset="0"/>
                <a:ea typeface="Times New Roman" panose="02020603050405020304" pitchFamily="18" charset="0"/>
              </a:rPr>
              <a:t>Carveri</a:t>
            </a:r>
            <a:r>
              <a:rPr lang="et-EE" sz="2000" dirty="0">
                <a:solidFill>
                  <a:srgbClr val="800000"/>
                </a:solidFill>
                <a:latin typeface="Elephant" panose="02020904090505020303" pitchFamily="18" charset="0"/>
                <a:ea typeface="Times New Roman" panose="02020603050405020304" pitchFamily="18" charset="0"/>
              </a:rPr>
              <a:t> leiutatud sadade toodete hulgas olid plastikud, värvid ja värvained, isegi teatavat liiki bensiin.</a:t>
            </a:r>
          </a:p>
          <a:p>
            <a:endParaRPr lang="et-EE" sz="2000" dirty="0">
              <a:solidFill>
                <a:srgbClr val="800000"/>
              </a:solidFill>
              <a:latin typeface="Elephant" panose="02020904090505020303" pitchFamily="18" charset="0"/>
            </a:endParaRPr>
          </a:p>
        </p:txBody>
      </p:sp>
      <p:sp>
        <p:nvSpPr>
          <p:cNvPr id="4" name="Ristkülik 3"/>
          <p:cNvSpPr/>
          <p:nvPr/>
        </p:nvSpPr>
        <p:spPr>
          <a:xfrm>
            <a:off x="1589313" y="4989313"/>
            <a:ext cx="8686801" cy="1015663"/>
          </a:xfrm>
          <a:prstGeom prst="rect">
            <a:avLst/>
          </a:prstGeom>
        </p:spPr>
        <p:txBody>
          <a:bodyPr wrap="square">
            <a:spAutoFit/>
          </a:bodyPr>
          <a:lstStyle/>
          <a:p>
            <a:r>
              <a:rPr lang="et-EE" sz="2000" dirty="0" smtClean="0">
                <a:solidFill>
                  <a:srgbClr val="800000"/>
                </a:solidFill>
                <a:latin typeface="Elephant" panose="02020904090505020303" pitchFamily="18" charset="0"/>
              </a:rPr>
              <a:t>Kuid </a:t>
            </a:r>
            <a:r>
              <a:rPr lang="et-EE" sz="2000" dirty="0">
                <a:solidFill>
                  <a:srgbClr val="800000"/>
                </a:solidFill>
                <a:latin typeface="Elephant" panose="02020904090505020303" pitchFamily="18" charset="0"/>
              </a:rPr>
              <a:t>kui 1938. aastal </a:t>
            </a:r>
            <a:r>
              <a:rPr lang="et-EE" sz="2000" dirty="0" smtClean="0">
                <a:solidFill>
                  <a:srgbClr val="800000"/>
                </a:solidFill>
                <a:latin typeface="Elephant" panose="02020904090505020303" pitchFamily="18" charset="0"/>
              </a:rPr>
              <a:t>tuntud teadlaselt </a:t>
            </a:r>
            <a:r>
              <a:rPr lang="et-EE" sz="2000" dirty="0">
                <a:solidFill>
                  <a:srgbClr val="800000"/>
                </a:solidFill>
                <a:latin typeface="Elephant" panose="02020904090505020303" pitchFamily="18" charset="0"/>
              </a:rPr>
              <a:t>küsiti, kas maapähkliteemaline töö oli tema parim, vastas </a:t>
            </a:r>
            <a:r>
              <a:rPr lang="et-EE" sz="2000" dirty="0" err="1">
                <a:solidFill>
                  <a:srgbClr val="800000"/>
                </a:solidFill>
                <a:latin typeface="Elephant" panose="02020904090505020303" pitchFamily="18" charset="0"/>
              </a:rPr>
              <a:t>Carver</a:t>
            </a:r>
            <a:r>
              <a:rPr lang="et-EE" sz="2000" dirty="0">
                <a:solidFill>
                  <a:srgbClr val="800000"/>
                </a:solidFill>
                <a:latin typeface="Elephant" panose="02020904090505020303" pitchFamily="18" charset="0"/>
              </a:rPr>
              <a:t>: „Ei</a:t>
            </a:r>
            <a:r>
              <a:rPr lang="en-US" sz="2000" dirty="0">
                <a:solidFill>
                  <a:srgbClr val="800000"/>
                </a:solidFill>
                <a:latin typeface="Elephant" panose="02020904090505020303" pitchFamily="18" charset="0"/>
              </a:rPr>
              <a:t>, </a:t>
            </a:r>
            <a:r>
              <a:rPr lang="et-EE" sz="2000" dirty="0">
                <a:solidFill>
                  <a:srgbClr val="800000"/>
                </a:solidFill>
                <a:latin typeface="Elephant" panose="02020904090505020303" pitchFamily="18" charset="0"/>
              </a:rPr>
              <a:t>kuid seda on </a:t>
            </a:r>
            <a:r>
              <a:rPr lang="et-EE" sz="2000" dirty="0" smtClean="0">
                <a:solidFill>
                  <a:srgbClr val="800000"/>
                </a:solidFill>
                <a:latin typeface="Elephant" panose="02020904090505020303" pitchFamily="18" charset="0"/>
              </a:rPr>
              <a:t>lihtsalt rohkem </a:t>
            </a:r>
            <a:r>
              <a:rPr lang="et-EE" sz="2000" dirty="0">
                <a:solidFill>
                  <a:srgbClr val="800000"/>
                </a:solidFill>
                <a:latin typeface="Elephant" panose="02020904090505020303" pitchFamily="18" charset="0"/>
              </a:rPr>
              <a:t>esile tõstetud kui mu teisi töid.</a:t>
            </a:r>
            <a:r>
              <a:rPr lang="en-US" sz="2000" dirty="0">
                <a:solidFill>
                  <a:srgbClr val="800000"/>
                </a:solidFill>
                <a:latin typeface="Elephant" panose="02020904090505020303" pitchFamily="18" charset="0"/>
              </a:rPr>
              <a:t>"</a:t>
            </a:r>
          </a:p>
        </p:txBody>
      </p:sp>
      <p:sp>
        <p:nvSpPr>
          <p:cNvPr id="10" name="TextBox 9"/>
          <p:cNvSpPr txBox="1"/>
          <p:nvPr/>
        </p:nvSpPr>
        <p:spPr>
          <a:xfrm>
            <a:off x="1589314" y="1004515"/>
            <a:ext cx="8686800" cy="2246769"/>
          </a:xfrm>
          <a:prstGeom prst="rect">
            <a:avLst/>
          </a:prstGeom>
          <a:noFill/>
        </p:spPr>
        <p:txBody>
          <a:bodyPr wrap="square" rtlCol="0">
            <a:spAutoFit/>
          </a:bodyPr>
          <a:lstStyle/>
          <a:p>
            <a:r>
              <a:rPr lang="et-EE" sz="2000" dirty="0" err="1" smtClean="0">
                <a:solidFill>
                  <a:srgbClr val="800000"/>
                </a:solidFill>
                <a:latin typeface="Elephant" panose="02020904090505020303" pitchFamily="18" charset="0"/>
              </a:rPr>
              <a:t>Carver</a:t>
            </a:r>
            <a:r>
              <a:rPr lang="et-EE" sz="2000" dirty="0" smtClean="0">
                <a:solidFill>
                  <a:srgbClr val="800000"/>
                </a:solidFill>
                <a:latin typeface="Elephant" panose="02020904090505020303" pitchFamily="18" charset="0"/>
              </a:rPr>
              <a:t> oli oma aja kõige väljapaistvam </a:t>
            </a:r>
            <a:r>
              <a:rPr lang="et-EE" sz="2000" dirty="0" err="1" smtClean="0">
                <a:solidFill>
                  <a:srgbClr val="800000"/>
                </a:solidFill>
                <a:latin typeface="Elephant" panose="02020904090505020303" pitchFamily="18" charset="0"/>
              </a:rPr>
              <a:t>afroameeriklane</a:t>
            </a:r>
            <a:r>
              <a:rPr lang="et-EE" sz="2000" dirty="0" smtClean="0">
                <a:solidFill>
                  <a:srgbClr val="800000"/>
                </a:solidFill>
                <a:latin typeface="Elephant" panose="02020904090505020303" pitchFamily="18" charset="0"/>
              </a:rPr>
              <a:t> ja intellektuaal, kes oli nii teadus- kui poliitikaringkondades saavutanud rahvusvahelise tunnustuse. President </a:t>
            </a:r>
            <a:r>
              <a:rPr lang="et-EE" sz="2000" dirty="0" err="1" smtClean="0">
                <a:solidFill>
                  <a:srgbClr val="800000"/>
                </a:solidFill>
                <a:latin typeface="Elephant" panose="02020904090505020303" pitchFamily="18" charset="0"/>
              </a:rPr>
              <a:t>Theodore</a:t>
            </a:r>
            <a:r>
              <a:rPr lang="et-EE" sz="2000" dirty="0" smtClean="0">
                <a:solidFill>
                  <a:srgbClr val="800000"/>
                </a:solidFill>
                <a:latin typeface="Elephant" panose="02020904090505020303" pitchFamily="18" charset="0"/>
              </a:rPr>
              <a:t> </a:t>
            </a:r>
            <a:r>
              <a:rPr lang="et-EE" sz="2000" dirty="0" err="1" smtClean="0">
                <a:solidFill>
                  <a:srgbClr val="800000"/>
                </a:solidFill>
                <a:latin typeface="Elephant" panose="02020904090505020303" pitchFamily="18" charset="0"/>
              </a:rPr>
              <a:t>Roosevelt</a:t>
            </a:r>
            <a:r>
              <a:rPr lang="et-EE" sz="2000" dirty="0" smtClean="0">
                <a:solidFill>
                  <a:srgbClr val="800000"/>
                </a:solidFill>
                <a:latin typeface="Elephant" panose="02020904090505020303" pitchFamily="18" charset="0"/>
              </a:rPr>
              <a:t> hindas teda kõrgelt ja küsis põllumajanduse alastes küsimustes temalt nõu.  1916. aastal võeti </a:t>
            </a:r>
            <a:r>
              <a:rPr lang="et-EE" sz="2000" dirty="0" err="1" smtClean="0">
                <a:solidFill>
                  <a:srgbClr val="800000"/>
                </a:solidFill>
                <a:latin typeface="Elephant" panose="02020904090505020303" pitchFamily="18" charset="0"/>
              </a:rPr>
              <a:t>Carver</a:t>
            </a:r>
            <a:r>
              <a:rPr lang="et-EE" sz="2000" dirty="0" smtClean="0">
                <a:solidFill>
                  <a:srgbClr val="800000"/>
                </a:solidFill>
                <a:latin typeface="Elephant" panose="02020904090505020303" pitchFamily="18" charset="0"/>
              </a:rPr>
              <a:t> Briti  Kuningliku Kunstide Ühingu liikmeks – au, mis on harva osaks saanud ameeriklasele.</a:t>
            </a:r>
            <a:endParaRPr lang="et-EE" sz="2000" dirty="0">
              <a:solidFill>
                <a:srgbClr val="800000"/>
              </a:solidFill>
              <a:latin typeface="Elephant" panose="02020904090505020303" pitchFamily="18" charset="0"/>
            </a:endParaRPr>
          </a:p>
        </p:txBody>
      </p:sp>
    </p:spTree>
    <p:extLst>
      <p:ext uri="{BB962C8B-B14F-4D97-AF65-F5344CB8AC3E}">
        <p14:creationId xmlns:p14="http://schemas.microsoft.com/office/powerpoint/2010/main" val="324352160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lt 1"/>
          <p:cNvPicPr>
            <a:picLocks noChangeAspect="1"/>
          </p:cNvPicPr>
          <p:nvPr/>
        </p:nvPicPr>
        <p:blipFill>
          <a:blip r:embed="rId2"/>
          <a:stretch>
            <a:fillRect/>
          </a:stretch>
        </p:blipFill>
        <p:spPr>
          <a:xfrm>
            <a:off x="0" y="10886"/>
            <a:ext cx="12191999" cy="6841671"/>
          </a:xfrm>
          <a:prstGeom prst="rect">
            <a:avLst/>
          </a:prstGeom>
        </p:spPr>
      </p:pic>
      <p:pic>
        <p:nvPicPr>
          <p:cNvPr id="5" name="Pilt 4"/>
          <p:cNvPicPr>
            <a:picLocks noChangeAspect="1"/>
          </p:cNvPicPr>
          <p:nvPr/>
        </p:nvPicPr>
        <p:blipFill rotWithShape="1">
          <a:blip r:embed="rId3"/>
          <a:srcRect l="8893" r="16869"/>
          <a:stretch/>
        </p:blipFill>
        <p:spPr>
          <a:xfrm>
            <a:off x="3864428" y="143555"/>
            <a:ext cx="3918857" cy="6540274"/>
          </a:xfrm>
          <a:prstGeom prst="rect">
            <a:avLst/>
          </a:prstGeom>
        </p:spPr>
      </p:pic>
      <p:sp>
        <p:nvSpPr>
          <p:cNvPr id="6" name="Ristkülik 5"/>
          <p:cNvSpPr/>
          <p:nvPr/>
        </p:nvSpPr>
        <p:spPr>
          <a:xfrm>
            <a:off x="337458" y="912456"/>
            <a:ext cx="3407228" cy="5016758"/>
          </a:xfrm>
          <a:prstGeom prst="rect">
            <a:avLst/>
          </a:prstGeom>
        </p:spPr>
        <p:txBody>
          <a:bodyPr wrap="square">
            <a:spAutoFit/>
          </a:bodyPr>
          <a:lstStyle/>
          <a:p>
            <a:pPr>
              <a:spcAft>
                <a:spcPts val="2250"/>
              </a:spcAft>
            </a:pPr>
            <a:r>
              <a:rPr lang="et-EE" sz="2000" dirty="0" smtClean="0">
                <a:solidFill>
                  <a:srgbClr val="800000"/>
                </a:solidFill>
                <a:latin typeface="Elephant" panose="02020904090505020303" pitchFamily="18" charset="0"/>
                <a:ea typeface="Times New Roman" panose="02020603050405020304" pitchFamily="18" charset="0"/>
                <a:cs typeface="Times New Roman" panose="02020603050405020304" pitchFamily="18" charset="0"/>
              </a:rPr>
              <a:t>1943. aastal, president </a:t>
            </a:r>
            <a:r>
              <a:rPr lang="et-EE" sz="2000" dirty="0" err="1" smtClean="0">
                <a:solidFill>
                  <a:srgbClr val="800000"/>
                </a:solidFill>
                <a:latin typeface="Elephant" panose="02020904090505020303" pitchFamily="18" charset="0"/>
                <a:ea typeface="Times New Roman" panose="02020603050405020304" pitchFamily="18" charset="0"/>
                <a:cs typeface="Times New Roman" panose="02020603050405020304" pitchFamily="18" charset="0"/>
              </a:rPr>
              <a:t>Roosevelti</a:t>
            </a:r>
            <a:r>
              <a:rPr lang="et-EE" sz="2000" dirty="0">
                <a:solidFill>
                  <a:srgbClr val="800000"/>
                </a:solidFill>
                <a:latin typeface="Elephant" panose="02020904090505020303" pitchFamily="18" charset="0"/>
                <a:ea typeface="Times New Roman" panose="02020603050405020304" pitchFamily="18" charset="0"/>
                <a:cs typeface="Times New Roman" panose="02020603050405020304" pitchFamily="18" charset="0"/>
              </a:rPr>
              <a:t> </a:t>
            </a:r>
            <a:r>
              <a:rPr lang="et-EE" sz="2000" dirty="0" smtClean="0">
                <a:solidFill>
                  <a:srgbClr val="800000"/>
                </a:solidFill>
                <a:latin typeface="Elephant" panose="02020904090505020303" pitchFamily="18" charset="0"/>
                <a:ea typeface="Times New Roman" panose="02020603050405020304" pitchFamily="18" charset="0"/>
                <a:cs typeface="Times New Roman" panose="02020603050405020304" pitchFamily="18" charset="0"/>
              </a:rPr>
              <a:t>30 000 dollarilise annetuse toel avati </a:t>
            </a:r>
            <a:r>
              <a:rPr lang="et-EE" sz="2000" dirty="0" err="1" smtClean="0">
                <a:solidFill>
                  <a:srgbClr val="800000"/>
                </a:solidFill>
                <a:latin typeface="Elephant" panose="02020904090505020303" pitchFamily="18" charset="0"/>
                <a:ea typeface="Times New Roman" panose="02020603050405020304" pitchFamily="18" charset="0"/>
                <a:cs typeface="Times New Roman" panose="02020603050405020304" pitchFamily="18" charset="0"/>
              </a:rPr>
              <a:t>Carveri</a:t>
            </a:r>
            <a:r>
              <a:rPr lang="et-EE" sz="2000" dirty="0" smtClean="0">
                <a:solidFill>
                  <a:srgbClr val="800000"/>
                </a:solidFill>
                <a:latin typeface="Elephant" panose="02020904090505020303" pitchFamily="18" charset="0"/>
                <a:ea typeface="Times New Roman" panose="02020603050405020304" pitchFamily="18" charset="0"/>
                <a:cs typeface="Times New Roman" panose="02020603050405020304" pitchFamily="18" charset="0"/>
              </a:rPr>
              <a:t> lapsepõlvekodu istanduse kohas talle mälestusmärk – esimene mustanahalisele </a:t>
            </a:r>
            <a:r>
              <a:rPr lang="et-EE" sz="2000" dirty="0" err="1" smtClean="0">
                <a:solidFill>
                  <a:srgbClr val="800000"/>
                </a:solidFill>
                <a:latin typeface="Elephant" panose="02020904090505020303" pitchFamily="18" charset="0"/>
                <a:ea typeface="Times New Roman" panose="02020603050405020304" pitchFamily="18" charset="0"/>
                <a:cs typeface="Times New Roman" panose="02020603050405020304" pitchFamily="18" charset="0"/>
              </a:rPr>
              <a:t>afroameeriklasele</a:t>
            </a:r>
            <a:r>
              <a:rPr lang="et-EE" sz="2000" dirty="0" smtClean="0">
                <a:solidFill>
                  <a:srgbClr val="800000"/>
                </a:solidFill>
                <a:latin typeface="Elephant" panose="02020904090505020303" pitchFamily="18" charset="0"/>
                <a:ea typeface="Times New Roman" panose="02020603050405020304" pitchFamily="18" charset="0"/>
                <a:cs typeface="Times New Roman" panose="02020603050405020304" pitchFamily="18" charset="0"/>
              </a:rPr>
              <a:t> pühendatud rahvuslik mälestusmärk  Ameerikas. 210-aakrises kompleksis on peale mälestussamba veel loodusrada, muuseum ja kalmistu.</a:t>
            </a:r>
            <a:endParaRPr lang="et-EE" sz="2000" dirty="0">
              <a:solidFill>
                <a:srgbClr val="800000"/>
              </a:solidFill>
              <a:latin typeface="Elephant" panose="02020904090505020303" pitchFamily="18" charset="0"/>
              <a:ea typeface="Calibri" panose="020F0502020204030204" pitchFamily="34" charset="0"/>
              <a:cs typeface="Times New Roman" panose="02020603050405020304" pitchFamily="18" charset="0"/>
            </a:endParaRPr>
          </a:p>
        </p:txBody>
      </p:sp>
      <p:sp>
        <p:nvSpPr>
          <p:cNvPr id="10" name="Ristkülik 9"/>
          <p:cNvSpPr/>
          <p:nvPr/>
        </p:nvSpPr>
        <p:spPr>
          <a:xfrm>
            <a:off x="8000998" y="1220232"/>
            <a:ext cx="3777344" cy="4401205"/>
          </a:xfrm>
          <a:prstGeom prst="rect">
            <a:avLst/>
          </a:prstGeom>
        </p:spPr>
        <p:txBody>
          <a:bodyPr wrap="square">
            <a:spAutoFit/>
          </a:bodyPr>
          <a:lstStyle/>
          <a:p>
            <a:pPr>
              <a:spcAft>
                <a:spcPts val="2250"/>
              </a:spcAft>
            </a:pPr>
            <a:r>
              <a:rPr lang="et-EE" sz="2000" dirty="0" err="1" smtClean="0">
                <a:solidFill>
                  <a:srgbClr val="800000"/>
                </a:solidFill>
                <a:latin typeface="Elephant" panose="02020904090505020303" pitchFamily="18" charset="0"/>
                <a:ea typeface="Times New Roman" panose="02020603050405020304" pitchFamily="18" charset="0"/>
                <a:cs typeface="Times New Roman" panose="02020603050405020304" pitchFamily="18" charset="0"/>
              </a:rPr>
              <a:t>Carverit</a:t>
            </a:r>
            <a:r>
              <a:rPr lang="et-EE" sz="2000" dirty="0" smtClean="0">
                <a:solidFill>
                  <a:srgbClr val="800000"/>
                </a:solidFill>
                <a:latin typeface="Elephant" panose="02020904090505020303" pitchFamily="18" charset="0"/>
                <a:ea typeface="Times New Roman" panose="02020603050405020304" pitchFamily="18" charset="0"/>
                <a:cs typeface="Times New Roman" panose="02020603050405020304" pitchFamily="18" charset="0"/>
              </a:rPr>
              <a:t> on kujutatud Ameerika mälestuspostmargil aastail </a:t>
            </a:r>
            <a:r>
              <a:rPr lang="et-EE" sz="2000" dirty="0">
                <a:solidFill>
                  <a:srgbClr val="800000"/>
                </a:solidFill>
                <a:latin typeface="Elephant" panose="02020904090505020303" pitchFamily="18" charset="0"/>
                <a:ea typeface="Times New Roman" panose="02020603050405020304" pitchFamily="18" charset="0"/>
                <a:cs typeface="Times New Roman" panose="02020603050405020304" pitchFamily="18" charset="0"/>
              </a:rPr>
              <a:t>1948 </a:t>
            </a:r>
            <a:r>
              <a:rPr lang="et-EE" sz="2000" dirty="0" smtClean="0">
                <a:solidFill>
                  <a:srgbClr val="800000"/>
                </a:solidFill>
                <a:latin typeface="Elephant" panose="02020904090505020303" pitchFamily="18" charset="0"/>
                <a:ea typeface="Times New Roman" panose="02020603050405020304" pitchFamily="18" charset="0"/>
                <a:cs typeface="Times New Roman" panose="02020603050405020304" pitchFamily="18" charset="0"/>
              </a:rPr>
              <a:t>ja </a:t>
            </a:r>
            <a:r>
              <a:rPr lang="et-EE" sz="2000" dirty="0">
                <a:solidFill>
                  <a:srgbClr val="800000"/>
                </a:solidFill>
                <a:latin typeface="Elephant" panose="02020904090505020303" pitchFamily="18" charset="0"/>
                <a:ea typeface="Times New Roman" panose="02020603050405020304" pitchFamily="18" charset="0"/>
                <a:cs typeface="Times New Roman" panose="02020603050405020304" pitchFamily="18" charset="0"/>
              </a:rPr>
              <a:t>1998, </a:t>
            </a:r>
            <a:r>
              <a:rPr lang="et-EE" sz="2000" dirty="0" smtClean="0">
                <a:solidFill>
                  <a:srgbClr val="800000"/>
                </a:solidFill>
                <a:latin typeface="Elephant" panose="02020904090505020303" pitchFamily="18" charset="0"/>
                <a:ea typeface="Times New Roman" panose="02020603050405020304" pitchFamily="18" charset="0"/>
                <a:cs typeface="Times New Roman" panose="02020603050405020304" pitchFamily="18" charset="0"/>
              </a:rPr>
              <a:t>samuti pooledollarilisel mälestusmündil. Arvukad koolid kannavad tema nime, samuti ka mitmed sõjalaevad. 2005. aastal avas </a:t>
            </a:r>
            <a:r>
              <a:rPr lang="et-EE" sz="2000" dirty="0">
                <a:solidFill>
                  <a:srgbClr val="800000"/>
                </a:solidFill>
                <a:latin typeface="Elephant" panose="02020904090505020303" pitchFamily="18" charset="0"/>
                <a:ea typeface="Times New Roman" panose="02020603050405020304" pitchFamily="18" charset="0"/>
                <a:cs typeface="Times New Roman" panose="02020603050405020304" pitchFamily="18" charset="0"/>
              </a:rPr>
              <a:t>Missouri </a:t>
            </a:r>
            <a:r>
              <a:rPr lang="et-EE" sz="2000" dirty="0" smtClean="0">
                <a:solidFill>
                  <a:srgbClr val="800000"/>
                </a:solidFill>
                <a:latin typeface="Elephant" panose="02020904090505020303" pitchFamily="18" charset="0"/>
                <a:ea typeface="Times New Roman" panose="02020603050405020304" pitchFamily="18" charset="0"/>
                <a:cs typeface="Times New Roman" panose="02020603050405020304" pitchFamily="18" charset="0"/>
              </a:rPr>
              <a:t>Botaanikaaed St</a:t>
            </a:r>
            <a:r>
              <a:rPr lang="et-EE" sz="2000" dirty="0">
                <a:solidFill>
                  <a:srgbClr val="800000"/>
                </a:solidFill>
                <a:latin typeface="Elephant" panose="02020904090505020303" pitchFamily="18" charset="0"/>
                <a:ea typeface="Times New Roman" panose="02020603050405020304" pitchFamily="18" charset="0"/>
                <a:cs typeface="Times New Roman" panose="02020603050405020304" pitchFamily="18" charset="0"/>
              </a:rPr>
              <a:t>. </a:t>
            </a:r>
            <a:r>
              <a:rPr lang="et-EE" sz="2000" dirty="0" err="1" smtClean="0">
                <a:solidFill>
                  <a:srgbClr val="800000"/>
                </a:solidFill>
                <a:latin typeface="Elephant" panose="02020904090505020303" pitchFamily="18" charset="0"/>
                <a:ea typeface="Times New Roman" panose="02020603050405020304" pitchFamily="18" charset="0"/>
                <a:cs typeface="Times New Roman" panose="02020603050405020304" pitchFamily="18" charset="0"/>
              </a:rPr>
              <a:t>Louises</a:t>
            </a:r>
            <a:r>
              <a:rPr lang="et-EE" sz="2000" dirty="0" smtClean="0">
                <a:solidFill>
                  <a:srgbClr val="800000"/>
                </a:solidFill>
                <a:latin typeface="Elephant" panose="02020904090505020303" pitchFamily="18" charset="0"/>
                <a:ea typeface="Times New Roman" panose="02020603050405020304" pitchFamily="18" charset="0"/>
                <a:cs typeface="Times New Roman" panose="02020603050405020304" pitchFamily="18" charset="0"/>
              </a:rPr>
              <a:t> </a:t>
            </a:r>
            <a:r>
              <a:rPr lang="et-EE" sz="2000" dirty="0">
                <a:solidFill>
                  <a:srgbClr val="800000"/>
                </a:solidFill>
                <a:latin typeface="Elephant" panose="02020904090505020303" pitchFamily="18" charset="0"/>
                <a:ea typeface="Times New Roman" panose="02020603050405020304" pitchFamily="18" charset="0"/>
                <a:cs typeface="Times New Roman" panose="02020603050405020304" pitchFamily="18" charset="0"/>
              </a:rPr>
              <a:t>George Washington </a:t>
            </a:r>
            <a:r>
              <a:rPr lang="et-EE" sz="2000" dirty="0" err="1" smtClean="0">
                <a:solidFill>
                  <a:srgbClr val="800000"/>
                </a:solidFill>
                <a:latin typeface="Elephant" panose="02020904090505020303" pitchFamily="18" charset="0"/>
                <a:ea typeface="Times New Roman" panose="02020603050405020304" pitchFamily="18" charset="0"/>
                <a:cs typeface="Times New Roman" panose="02020603050405020304" pitchFamily="18" charset="0"/>
              </a:rPr>
              <a:t>Carveri</a:t>
            </a:r>
            <a:r>
              <a:rPr lang="et-EE" sz="2000" dirty="0" smtClean="0">
                <a:solidFill>
                  <a:srgbClr val="800000"/>
                </a:solidFill>
                <a:latin typeface="Elephant" panose="02020904090505020303" pitchFamily="18" charset="0"/>
                <a:ea typeface="Times New Roman" panose="02020603050405020304" pitchFamily="18" charset="0"/>
                <a:cs typeface="Times New Roman" panose="02020603050405020304" pitchFamily="18" charset="0"/>
              </a:rPr>
              <a:t> aia, kus asub ka tema elusuuruses kuju</a:t>
            </a:r>
            <a:r>
              <a:rPr lang="et-EE" sz="2000" dirty="0" smtClean="0">
                <a:solidFill>
                  <a:srgbClr val="800000"/>
                </a:solidFill>
                <a:latin typeface="Elephant" panose="02020904090505020303" pitchFamily="18" charset="0"/>
                <a:ea typeface="Times New Roman" panose="02020603050405020304" pitchFamily="18" charset="0"/>
                <a:cs typeface="Times New Roman" panose="02020603050405020304" pitchFamily="18" charset="0"/>
              </a:rPr>
              <a:t>.</a:t>
            </a:r>
            <a:endParaRPr lang="et-EE" sz="2000" dirty="0" smtClean="0">
              <a:solidFill>
                <a:srgbClr val="800000"/>
              </a:solidFill>
              <a:latin typeface="Elephant" panose="02020904090505020303" pitchFamily="18"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64432963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lt 1"/>
          <p:cNvPicPr>
            <a:picLocks noChangeAspect="1"/>
          </p:cNvPicPr>
          <p:nvPr/>
        </p:nvPicPr>
        <p:blipFill>
          <a:blip r:embed="rId2"/>
          <a:stretch>
            <a:fillRect/>
          </a:stretch>
        </p:blipFill>
        <p:spPr>
          <a:xfrm>
            <a:off x="21773" y="0"/>
            <a:ext cx="12191999" cy="6841671"/>
          </a:xfrm>
          <a:prstGeom prst="rect">
            <a:avLst/>
          </a:prstGeom>
        </p:spPr>
      </p:pic>
      <p:pic>
        <p:nvPicPr>
          <p:cNvPr id="3" name="Pilt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25886" y="232841"/>
            <a:ext cx="3875314" cy="4846546"/>
          </a:xfrm>
          <a:prstGeom prst="rect">
            <a:avLst/>
          </a:prstGeom>
          <a:effectLst>
            <a:softEdge rad="127000"/>
          </a:effectLst>
        </p:spPr>
      </p:pic>
      <p:sp>
        <p:nvSpPr>
          <p:cNvPr id="4" name="TextBox 3"/>
          <p:cNvSpPr txBox="1"/>
          <p:nvPr/>
        </p:nvSpPr>
        <p:spPr>
          <a:xfrm>
            <a:off x="9601200" y="2656114"/>
            <a:ext cx="2079171" cy="369332"/>
          </a:xfrm>
          <a:prstGeom prst="rect">
            <a:avLst/>
          </a:prstGeom>
          <a:noFill/>
        </p:spPr>
        <p:txBody>
          <a:bodyPr wrap="square" rtlCol="0">
            <a:spAutoFit/>
          </a:bodyPr>
          <a:lstStyle/>
          <a:p>
            <a:endParaRPr lang="et-EE" dirty="0"/>
          </a:p>
        </p:txBody>
      </p:sp>
      <p:sp>
        <p:nvSpPr>
          <p:cNvPr id="6" name="TextBox 5"/>
          <p:cNvSpPr txBox="1"/>
          <p:nvPr/>
        </p:nvSpPr>
        <p:spPr>
          <a:xfrm>
            <a:off x="5725886" y="5290456"/>
            <a:ext cx="5225143" cy="1415772"/>
          </a:xfrm>
          <a:prstGeom prst="rect">
            <a:avLst/>
          </a:prstGeom>
          <a:noFill/>
        </p:spPr>
        <p:txBody>
          <a:bodyPr wrap="square" rtlCol="0">
            <a:spAutoFit/>
          </a:bodyPr>
          <a:lstStyle/>
          <a:p>
            <a:r>
              <a:rPr lang="et-EE" sz="2400" i="1" dirty="0" smtClean="0">
                <a:latin typeface="Elephant" panose="02020904090505020303" pitchFamily="18" charset="0"/>
              </a:rPr>
              <a:t>Haridus on võti, mis avab </a:t>
            </a:r>
          </a:p>
          <a:p>
            <a:r>
              <a:rPr lang="et-EE" sz="2400" i="1" dirty="0" smtClean="0">
                <a:latin typeface="Elephant" panose="02020904090505020303" pitchFamily="18" charset="0"/>
              </a:rPr>
              <a:t>vabaduse kuldse ukse.</a:t>
            </a:r>
          </a:p>
          <a:p>
            <a:endParaRPr lang="et-EE" sz="2000" i="1" dirty="0" smtClean="0">
              <a:latin typeface="Elephant" panose="02020904090505020303" pitchFamily="18" charset="0"/>
            </a:endParaRPr>
          </a:p>
          <a:p>
            <a:r>
              <a:rPr lang="et-EE" i="1" dirty="0">
                <a:latin typeface="Elephant" panose="02020904090505020303" pitchFamily="18" charset="0"/>
              </a:rPr>
              <a:t> </a:t>
            </a:r>
            <a:r>
              <a:rPr lang="et-EE" i="1" dirty="0" smtClean="0">
                <a:latin typeface="Elephant" panose="02020904090505020303" pitchFamily="18" charset="0"/>
              </a:rPr>
              <a:t>                                        G. W. </a:t>
            </a:r>
            <a:r>
              <a:rPr lang="et-EE" i="1" dirty="0" err="1" smtClean="0">
                <a:latin typeface="Elephant" panose="02020904090505020303" pitchFamily="18" charset="0"/>
              </a:rPr>
              <a:t>Carver</a:t>
            </a:r>
            <a:endParaRPr lang="et-EE" i="1" dirty="0">
              <a:latin typeface="Elephant" panose="02020904090505020303" pitchFamily="18" charset="0"/>
            </a:endParaRPr>
          </a:p>
        </p:txBody>
      </p:sp>
      <p:sp>
        <p:nvSpPr>
          <p:cNvPr id="5" name="TextBox 4"/>
          <p:cNvSpPr txBox="1"/>
          <p:nvPr/>
        </p:nvSpPr>
        <p:spPr>
          <a:xfrm>
            <a:off x="743712" y="1528009"/>
            <a:ext cx="3926258" cy="3970318"/>
          </a:xfrm>
          <a:prstGeom prst="rect">
            <a:avLst/>
          </a:prstGeom>
          <a:noFill/>
        </p:spPr>
        <p:txBody>
          <a:bodyPr wrap="square" rtlCol="0">
            <a:spAutoFit/>
          </a:bodyPr>
          <a:lstStyle/>
          <a:p>
            <a:r>
              <a:rPr lang="et-EE" sz="2800" dirty="0" smtClean="0">
                <a:solidFill>
                  <a:srgbClr val="800000"/>
                </a:solidFill>
                <a:latin typeface="Elephant" panose="02020904090505020303" pitchFamily="18" charset="0"/>
              </a:rPr>
              <a:t>George Washington </a:t>
            </a:r>
            <a:r>
              <a:rPr lang="et-EE" sz="2800" dirty="0" err="1" smtClean="0">
                <a:solidFill>
                  <a:srgbClr val="800000"/>
                </a:solidFill>
                <a:latin typeface="Elephant" panose="02020904090505020303" pitchFamily="18" charset="0"/>
              </a:rPr>
              <a:t>Carveri</a:t>
            </a:r>
            <a:r>
              <a:rPr lang="et-EE" sz="2800" dirty="0" smtClean="0">
                <a:solidFill>
                  <a:srgbClr val="800000"/>
                </a:solidFill>
                <a:latin typeface="Elephant" panose="02020904090505020303" pitchFamily="18" charset="0"/>
              </a:rPr>
              <a:t> elu sümboliseerib hariduse tähtsust, </a:t>
            </a:r>
          </a:p>
          <a:p>
            <a:r>
              <a:rPr lang="et-EE" sz="2800" dirty="0" smtClean="0">
                <a:solidFill>
                  <a:srgbClr val="800000"/>
                </a:solidFill>
                <a:latin typeface="Elephant" panose="02020904090505020303" pitchFamily="18" charset="0"/>
              </a:rPr>
              <a:t>ka nende jaoks, kes on sündinud kõige raskematesse ja õnnetumatesse oludesse.</a:t>
            </a:r>
            <a:endParaRPr lang="et-EE" sz="2800" dirty="0">
              <a:solidFill>
                <a:srgbClr val="800000"/>
              </a:solidFill>
              <a:latin typeface="Elephant" panose="02020904090505020303" pitchFamily="18" charset="0"/>
            </a:endParaRPr>
          </a:p>
        </p:txBody>
      </p:sp>
    </p:spTree>
    <p:extLst>
      <p:ext uri="{BB962C8B-B14F-4D97-AF65-F5344CB8AC3E}">
        <p14:creationId xmlns:p14="http://schemas.microsoft.com/office/powerpoint/2010/main" val="373877548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lt 2"/>
          <p:cNvPicPr>
            <a:picLocks noChangeAspect="1"/>
          </p:cNvPicPr>
          <p:nvPr/>
        </p:nvPicPr>
        <p:blipFill>
          <a:blip r:embed="rId2"/>
          <a:stretch>
            <a:fillRect/>
          </a:stretch>
        </p:blipFill>
        <p:spPr>
          <a:xfrm>
            <a:off x="0" y="1"/>
            <a:ext cx="12259896" cy="6879772"/>
          </a:xfrm>
          <a:prstGeom prst="rect">
            <a:avLst/>
          </a:prstGeom>
        </p:spPr>
      </p:pic>
      <p:pic>
        <p:nvPicPr>
          <p:cNvPr id="2" name="Pilt 1">
            <a:hlinkClick r:id="rId3"/>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700948" y="247651"/>
            <a:ext cx="6857999" cy="5143499"/>
          </a:xfrm>
          <a:prstGeom prst="rect">
            <a:avLst/>
          </a:prstGeom>
        </p:spPr>
      </p:pic>
      <p:pic>
        <p:nvPicPr>
          <p:cNvPr id="6" name="Pilt 5"/>
          <p:cNvPicPr>
            <a:picLocks noChangeAspect="1"/>
          </p:cNvPicPr>
          <p:nvPr/>
        </p:nvPicPr>
        <p:blipFill>
          <a:blip r:embed="rId5"/>
          <a:stretch>
            <a:fillRect/>
          </a:stretch>
        </p:blipFill>
        <p:spPr>
          <a:xfrm>
            <a:off x="5998455" y="3243056"/>
            <a:ext cx="195089" cy="371888"/>
          </a:xfrm>
          <a:prstGeom prst="rect">
            <a:avLst/>
          </a:prstGeom>
        </p:spPr>
      </p:pic>
      <p:sp>
        <p:nvSpPr>
          <p:cNvPr id="4" name="TextBox 3"/>
          <p:cNvSpPr txBox="1"/>
          <p:nvPr/>
        </p:nvSpPr>
        <p:spPr>
          <a:xfrm>
            <a:off x="2612572" y="5714369"/>
            <a:ext cx="7913914" cy="369332"/>
          </a:xfrm>
          <a:prstGeom prst="rect">
            <a:avLst/>
          </a:prstGeom>
          <a:noFill/>
        </p:spPr>
        <p:txBody>
          <a:bodyPr wrap="square" rtlCol="0">
            <a:spAutoFit/>
          </a:bodyPr>
          <a:lstStyle/>
          <a:p>
            <a:r>
              <a:rPr lang="et-EE" dirty="0" smtClean="0">
                <a:hlinkClick r:id="rId3"/>
              </a:rPr>
              <a:t>http://www.biography.com/people/george-washington-carver-9240299</a:t>
            </a:r>
            <a:endParaRPr lang="et-EE" dirty="0"/>
          </a:p>
        </p:txBody>
      </p:sp>
    </p:spTree>
    <p:extLst>
      <p:ext uri="{BB962C8B-B14F-4D97-AF65-F5344CB8AC3E}">
        <p14:creationId xmlns:p14="http://schemas.microsoft.com/office/powerpoint/2010/main" val="117589858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lt 1"/>
          <p:cNvPicPr>
            <a:picLocks noChangeAspect="1"/>
          </p:cNvPicPr>
          <p:nvPr/>
        </p:nvPicPr>
        <p:blipFill>
          <a:blip r:embed="rId2"/>
          <a:stretch>
            <a:fillRect/>
          </a:stretch>
        </p:blipFill>
        <p:spPr>
          <a:xfrm>
            <a:off x="0" y="0"/>
            <a:ext cx="12191999" cy="6841671"/>
          </a:xfrm>
          <a:prstGeom prst="rect">
            <a:avLst/>
          </a:prstGeom>
        </p:spPr>
      </p:pic>
      <p:pic>
        <p:nvPicPr>
          <p:cNvPr id="3" name="Pilt 2" descr="George Washington Carver">
            <a:hlinkClick r:id="rId3" tgtFrame="&quot;&quot;"/>
          </p:cNvPr>
          <p:cNvPicPr/>
          <p:nvPr/>
        </p:nvPicPr>
        <p:blipFill>
          <a:blip r:embed="rId4">
            <a:extLst>
              <a:ext uri="{28A0092B-C50C-407E-A947-70E740481C1C}">
                <a14:useLocalDpi xmlns:a14="http://schemas.microsoft.com/office/drawing/2010/main" val="0"/>
              </a:ext>
            </a:extLst>
          </a:blip>
          <a:srcRect/>
          <a:stretch>
            <a:fillRect/>
          </a:stretch>
        </p:blipFill>
        <p:spPr bwMode="auto">
          <a:xfrm>
            <a:off x="6564087" y="332557"/>
            <a:ext cx="5105400" cy="5197385"/>
          </a:xfrm>
          <a:prstGeom prst="rect">
            <a:avLst/>
          </a:prstGeom>
          <a:noFill/>
          <a:ln>
            <a:noFill/>
          </a:ln>
          <a:effectLst>
            <a:softEdge rad="317500"/>
          </a:effectLst>
        </p:spPr>
      </p:pic>
      <p:sp>
        <p:nvSpPr>
          <p:cNvPr id="4" name="TextBox 3"/>
          <p:cNvSpPr txBox="1"/>
          <p:nvPr/>
        </p:nvSpPr>
        <p:spPr>
          <a:xfrm>
            <a:off x="549728" y="358458"/>
            <a:ext cx="5900058" cy="6124754"/>
          </a:xfrm>
          <a:prstGeom prst="rect">
            <a:avLst/>
          </a:prstGeom>
          <a:noFill/>
        </p:spPr>
        <p:txBody>
          <a:bodyPr wrap="square" rtlCol="0">
            <a:spAutoFit/>
          </a:bodyPr>
          <a:lstStyle/>
          <a:p>
            <a:r>
              <a:rPr lang="et-EE" sz="7200" b="1" dirty="0" smtClean="0">
                <a:solidFill>
                  <a:srgbClr val="800000"/>
                </a:solidFill>
                <a:latin typeface="Elephant" panose="02020904090505020303" pitchFamily="18" charset="0"/>
                <a:cs typeface="Times New Roman" panose="02020603050405020304" pitchFamily="18" charset="0"/>
              </a:rPr>
              <a:t>George</a:t>
            </a:r>
          </a:p>
          <a:p>
            <a:r>
              <a:rPr lang="et-EE" sz="7200" b="1" dirty="0" smtClean="0">
                <a:solidFill>
                  <a:srgbClr val="800000"/>
                </a:solidFill>
                <a:latin typeface="Elephant" panose="02020904090505020303" pitchFamily="18" charset="0"/>
                <a:cs typeface="Times New Roman" panose="02020603050405020304" pitchFamily="18" charset="0"/>
              </a:rPr>
              <a:t>Washington</a:t>
            </a:r>
          </a:p>
          <a:p>
            <a:r>
              <a:rPr lang="et-EE" sz="7200" b="1" dirty="0" err="1" smtClean="0">
                <a:solidFill>
                  <a:srgbClr val="800000"/>
                </a:solidFill>
                <a:latin typeface="Elephant" panose="02020904090505020303" pitchFamily="18" charset="0"/>
                <a:cs typeface="Times New Roman" panose="02020603050405020304" pitchFamily="18" charset="0"/>
              </a:rPr>
              <a:t>Carver</a:t>
            </a:r>
            <a:endParaRPr lang="et-EE" sz="7200" b="1" dirty="0" smtClean="0">
              <a:solidFill>
                <a:srgbClr val="800000"/>
              </a:solidFill>
              <a:latin typeface="Elephant" panose="02020904090505020303" pitchFamily="18" charset="0"/>
              <a:cs typeface="Times New Roman" panose="02020603050405020304" pitchFamily="18" charset="0"/>
            </a:endParaRPr>
          </a:p>
          <a:p>
            <a:endParaRPr lang="et-EE" sz="3200" dirty="0" smtClean="0">
              <a:solidFill>
                <a:srgbClr val="800000"/>
              </a:solidFill>
              <a:latin typeface="Elephant" panose="02020904090505020303" pitchFamily="18" charset="0"/>
            </a:endParaRPr>
          </a:p>
          <a:p>
            <a:r>
              <a:rPr lang="et-EE" sz="4800" b="1" dirty="0" smtClean="0">
                <a:solidFill>
                  <a:srgbClr val="800000"/>
                </a:solidFill>
                <a:latin typeface="Elephant" panose="02020904090505020303" pitchFamily="18" charset="0"/>
              </a:rPr>
              <a:t>botaanik, keemik,</a:t>
            </a:r>
          </a:p>
          <a:p>
            <a:r>
              <a:rPr lang="et-EE" sz="4800" b="1" dirty="0">
                <a:solidFill>
                  <a:srgbClr val="800000"/>
                </a:solidFill>
                <a:latin typeface="Elephant" panose="02020904090505020303" pitchFamily="18" charset="0"/>
              </a:rPr>
              <a:t>t</a:t>
            </a:r>
            <a:r>
              <a:rPr lang="et-EE" sz="4800" b="1" dirty="0" smtClean="0">
                <a:solidFill>
                  <a:srgbClr val="800000"/>
                </a:solidFill>
                <a:latin typeface="Elephant" panose="02020904090505020303" pitchFamily="18" charset="0"/>
              </a:rPr>
              <a:t>eadlane ja leiutaja</a:t>
            </a:r>
            <a:endParaRPr lang="et-EE" sz="4800" b="1" dirty="0">
              <a:solidFill>
                <a:srgbClr val="800000"/>
              </a:solidFill>
              <a:latin typeface="Elephant" panose="02020904090505020303" pitchFamily="18" charset="0"/>
            </a:endParaRPr>
          </a:p>
        </p:txBody>
      </p:sp>
      <p:sp>
        <p:nvSpPr>
          <p:cNvPr id="5" name="TextBox 4"/>
          <p:cNvSpPr txBox="1"/>
          <p:nvPr/>
        </p:nvSpPr>
        <p:spPr>
          <a:xfrm>
            <a:off x="6071616" y="5529942"/>
            <a:ext cx="5859127" cy="1015663"/>
          </a:xfrm>
          <a:prstGeom prst="rect">
            <a:avLst/>
          </a:prstGeom>
          <a:noFill/>
        </p:spPr>
        <p:txBody>
          <a:bodyPr wrap="square" rtlCol="0">
            <a:spAutoFit/>
          </a:bodyPr>
          <a:lstStyle/>
          <a:p>
            <a:pPr algn="ctr"/>
            <a:r>
              <a:rPr lang="et-EE" sz="6000" b="1" smtClean="0">
                <a:solidFill>
                  <a:srgbClr val="800000"/>
                </a:solidFill>
                <a:latin typeface="Elephant" panose="02020904090505020303" pitchFamily="18" charset="0"/>
                <a:cs typeface="Arial" panose="020B0604020202020204" pitchFamily="34" charset="0"/>
              </a:rPr>
              <a:t>1864 - 1943</a:t>
            </a:r>
            <a:endParaRPr lang="et-EE" sz="6000" b="1" dirty="0">
              <a:solidFill>
                <a:srgbClr val="800000"/>
              </a:solidFill>
              <a:latin typeface="Elephant" panose="02020904090505020303" pitchFamily="18" charset="0"/>
              <a:cs typeface="Arial" panose="020B0604020202020204" pitchFamily="34" charset="0"/>
            </a:endParaRPr>
          </a:p>
        </p:txBody>
      </p:sp>
    </p:spTree>
    <p:extLst>
      <p:ext uri="{BB962C8B-B14F-4D97-AF65-F5344CB8AC3E}">
        <p14:creationId xmlns:p14="http://schemas.microsoft.com/office/powerpoint/2010/main" val="129974274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lt 2"/>
          <p:cNvPicPr>
            <a:picLocks noChangeAspect="1"/>
          </p:cNvPicPr>
          <p:nvPr/>
        </p:nvPicPr>
        <p:blipFill>
          <a:blip r:embed="rId2"/>
          <a:stretch>
            <a:fillRect/>
          </a:stretch>
        </p:blipFill>
        <p:spPr>
          <a:xfrm>
            <a:off x="1" y="0"/>
            <a:ext cx="12191999" cy="6841671"/>
          </a:xfrm>
          <a:prstGeom prst="rect">
            <a:avLst/>
          </a:prstGeom>
        </p:spPr>
      </p:pic>
      <p:pic>
        <p:nvPicPr>
          <p:cNvPr id="2" name="Pilt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39486" y="0"/>
            <a:ext cx="6865416" cy="4669492"/>
          </a:xfrm>
          <a:prstGeom prst="rect">
            <a:avLst/>
          </a:prstGeom>
          <a:effectLst>
            <a:softEdge rad="317500"/>
          </a:effectLst>
        </p:spPr>
      </p:pic>
      <p:sp>
        <p:nvSpPr>
          <p:cNvPr id="4" name="Ristkülik 3"/>
          <p:cNvSpPr/>
          <p:nvPr/>
        </p:nvSpPr>
        <p:spPr>
          <a:xfrm>
            <a:off x="1077685" y="4759663"/>
            <a:ext cx="10036628" cy="1116972"/>
          </a:xfrm>
          <a:prstGeom prst="rect">
            <a:avLst/>
          </a:prstGeom>
        </p:spPr>
        <p:txBody>
          <a:bodyPr wrap="square">
            <a:spAutoFit/>
          </a:bodyPr>
          <a:lstStyle/>
          <a:p>
            <a:pPr algn="ctr">
              <a:lnSpc>
                <a:spcPct val="107000"/>
              </a:lnSpc>
              <a:spcAft>
                <a:spcPts val="800"/>
              </a:spcAft>
            </a:pPr>
            <a:r>
              <a:rPr lang="et-EE" sz="2800" dirty="0" smtClean="0">
                <a:solidFill>
                  <a:srgbClr val="800000"/>
                </a:solidFill>
                <a:latin typeface="Elephant" panose="02020904090505020303" pitchFamily="18" charset="0"/>
                <a:ea typeface="Calibri" panose="020F0502020204030204" pitchFamily="34" charset="0"/>
                <a:cs typeface="Times New Roman" panose="02020603050405020304" pitchFamily="18" charset="0"/>
              </a:rPr>
              <a:t>Tema vanemad Mary ja </a:t>
            </a:r>
            <a:r>
              <a:rPr lang="et-EE" sz="2800" dirty="0" err="1" smtClean="0">
                <a:solidFill>
                  <a:srgbClr val="800000"/>
                </a:solidFill>
                <a:latin typeface="Elephant" panose="02020904090505020303" pitchFamily="18" charset="0"/>
                <a:ea typeface="Calibri" panose="020F0502020204030204" pitchFamily="34" charset="0"/>
                <a:cs typeface="Times New Roman" panose="02020603050405020304" pitchFamily="18" charset="0"/>
              </a:rPr>
              <a:t>Giles</a:t>
            </a:r>
            <a:r>
              <a:rPr lang="et-EE" sz="2800" dirty="0" smtClean="0">
                <a:solidFill>
                  <a:srgbClr val="800000"/>
                </a:solidFill>
                <a:latin typeface="Elephant" panose="02020904090505020303" pitchFamily="18" charset="0"/>
                <a:ea typeface="Calibri" panose="020F0502020204030204" pitchFamily="34" charset="0"/>
                <a:cs typeface="Times New Roman" panose="02020603050405020304" pitchFamily="18" charset="0"/>
              </a:rPr>
              <a:t> osteti orjadena Missouri </a:t>
            </a:r>
          </a:p>
          <a:p>
            <a:pPr algn="ctr">
              <a:lnSpc>
                <a:spcPct val="107000"/>
              </a:lnSpc>
              <a:spcAft>
                <a:spcPts val="800"/>
              </a:spcAft>
            </a:pPr>
            <a:r>
              <a:rPr lang="et-EE" sz="2800" dirty="0" smtClean="0">
                <a:solidFill>
                  <a:srgbClr val="800000"/>
                </a:solidFill>
                <a:latin typeface="Elephant" panose="02020904090505020303" pitchFamily="18" charset="0"/>
                <a:ea typeface="Calibri" panose="020F0502020204030204" pitchFamily="34" charset="0"/>
                <a:cs typeface="Times New Roman" panose="02020603050405020304" pitchFamily="18" charset="0"/>
              </a:rPr>
              <a:t>osariigi orjapidaja </a:t>
            </a:r>
            <a:r>
              <a:rPr lang="et-EE" sz="2800" dirty="0" err="1" smtClean="0">
                <a:solidFill>
                  <a:srgbClr val="800000"/>
                </a:solidFill>
                <a:latin typeface="Elephant" panose="02020904090505020303" pitchFamily="18" charset="0"/>
                <a:ea typeface="Calibri" panose="020F0502020204030204" pitchFamily="34" charset="0"/>
                <a:cs typeface="Times New Roman" panose="02020603050405020304" pitchFamily="18" charset="0"/>
              </a:rPr>
              <a:t>Moses</a:t>
            </a:r>
            <a:r>
              <a:rPr lang="et-EE" sz="2800" dirty="0" smtClean="0">
                <a:solidFill>
                  <a:srgbClr val="800000"/>
                </a:solidFill>
                <a:latin typeface="Elephant" panose="02020904090505020303" pitchFamily="18" charset="0"/>
                <a:ea typeface="Calibri" panose="020F0502020204030204" pitchFamily="34" charset="0"/>
                <a:cs typeface="Times New Roman" panose="02020603050405020304" pitchFamily="18" charset="0"/>
              </a:rPr>
              <a:t> </a:t>
            </a:r>
            <a:r>
              <a:rPr lang="et-EE" sz="2800" dirty="0" err="1" smtClean="0">
                <a:solidFill>
                  <a:srgbClr val="800000"/>
                </a:solidFill>
                <a:latin typeface="Elephant" panose="02020904090505020303" pitchFamily="18" charset="0"/>
                <a:ea typeface="Calibri" panose="020F0502020204030204" pitchFamily="34" charset="0"/>
                <a:cs typeface="Times New Roman" panose="02020603050405020304" pitchFamily="18" charset="0"/>
              </a:rPr>
              <a:t>Carveri</a:t>
            </a:r>
            <a:r>
              <a:rPr lang="et-EE" sz="2800" dirty="0" smtClean="0">
                <a:solidFill>
                  <a:srgbClr val="800000"/>
                </a:solidFill>
                <a:latin typeface="Elephant" panose="02020904090505020303" pitchFamily="18" charset="0"/>
                <a:ea typeface="Calibri" panose="020F0502020204030204" pitchFamily="34" charset="0"/>
                <a:cs typeface="Times New Roman" panose="02020603050405020304" pitchFamily="18" charset="0"/>
              </a:rPr>
              <a:t> peresse 1855. aastal. </a:t>
            </a:r>
          </a:p>
        </p:txBody>
      </p:sp>
      <p:sp>
        <p:nvSpPr>
          <p:cNvPr id="5" name="TextBox 4"/>
          <p:cNvSpPr txBox="1"/>
          <p:nvPr/>
        </p:nvSpPr>
        <p:spPr>
          <a:xfrm>
            <a:off x="7333501" y="789345"/>
            <a:ext cx="3780812" cy="3970318"/>
          </a:xfrm>
          <a:prstGeom prst="rect">
            <a:avLst/>
          </a:prstGeom>
          <a:noFill/>
        </p:spPr>
        <p:txBody>
          <a:bodyPr wrap="square" rtlCol="0">
            <a:spAutoFit/>
          </a:bodyPr>
          <a:lstStyle/>
          <a:p>
            <a:pPr algn="ctr"/>
            <a:r>
              <a:rPr lang="et-EE" sz="2800" dirty="0" smtClean="0">
                <a:solidFill>
                  <a:srgbClr val="800000"/>
                </a:solidFill>
                <a:latin typeface="Elephant" panose="02020904090505020303" pitchFamily="18" charset="0"/>
                <a:ea typeface="Calibri" panose="020F0502020204030204" pitchFamily="34" charset="0"/>
                <a:cs typeface="Times New Roman" panose="02020603050405020304" pitchFamily="18" charset="0"/>
              </a:rPr>
              <a:t>George </a:t>
            </a:r>
            <a:r>
              <a:rPr lang="et-EE" sz="2800" dirty="0" err="1" smtClean="0">
                <a:solidFill>
                  <a:srgbClr val="800000"/>
                </a:solidFill>
                <a:latin typeface="Elephant" panose="02020904090505020303" pitchFamily="18" charset="0"/>
                <a:ea typeface="Calibri" panose="020F0502020204030204" pitchFamily="34" charset="0"/>
                <a:cs typeface="Times New Roman" panose="02020603050405020304" pitchFamily="18" charset="0"/>
              </a:rPr>
              <a:t>Carverist</a:t>
            </a:r>
            <a:r>
              <a:rPr lang="et-EE" sz="2800" dirty="0" smtClean="0">
                <a:solidFill>
                  <a:srgbClr val="800000"/>
                </a:solidFill>
                <a:latin typeface="Elephant" panose="02020904090505020303" pitchFamily="18" charset="0"/>
                <a:ea typeface="Calibri" panose="020F0502020204030204" pitchFamily="34" charset="0"/>
                <a:cs typeface="Times New Roman" panose="02020603050405020304" pitchFamily="18" charset="0"/>
              </a:rPr>
              <a:t> sai oma aja üks kuulsamaid teadlasi ja leiutajaid. Ameerika Kodusõja ajal sündinud orjalapse  täpne sünniaeg on teadmata.</a:t>
            </a:r>
            <a:endParaRPr lang="et-EE" sz="2800" dirty="0">
              <a:solidFill>
                <a:srgbClr val="800000"/>
              </a:solidFill>
            </a:endParaRPr>
          </a:p>
        </p:txBody>
      </p:sp>
    </p:spTree>
    <p:extLst>
      <p:ext uri="{BB962C8B-B14F-4D97-AF65-F5344CB8AC3E}">
        <p14:creationId xmlns:p14="http://schemas.microsoft.com/office/powerpoint/2010/main" val="275076735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lt 1"/>
          <p:cNvPicPr>
            <a:picLocks noChangeAspect="1"/>
          </p:cNvPicPr>
          <p:nvPr/>
        </p:nvPicPr>
        <p:blipFill>
          <a:blip r:embed="rId2"/>
          <a:stretch>
            <a:fillRect/>
          </a:stretch>
        </p:blipFill>
        <p:spPr>
          <a:xfrm>
            <a:off x="0" y="0"/>
            <a:ext cx="12191999" cy="6841671"/>
          </a:xfrm>
          <a:prstGeom prst="rect">
            <a:avLst/>
          </a:prstGeom>
        </p:spPr>
      </p:pic>
      <p:pic>
        <p:nvPicPr>
          <p:cNvPr id="4" name="Pilt 3"/>
          <p:cNvPicPr>
            <a:picLocks noChangeAspect="1"/>
          </p:cNvPicPr>
          <p:nvPr/>
        </p:nvPicPr>
        <p:blipFill>
          <a:blip r:embed="rId3">
            <a:lum bright="70000" contrast="-70000"/>
            <a:extLst>
              <a:ext uri="{28A0092B-C50C-407E-A947-70E740481C1C}">
                <a14:useLocalDpi xmlns:a14="http://schemas.microsoft.com/office/drawing/2010/main" val="0"/>
              </a:ext>
            </a:extLst>
          </a:blip>
          <a:stretch>
            <a:fillRect/>
          </a:stretch>
        </p:blipFill>
        <p:spPr>
          <a:xfrm>
            <a:off x="569066" y="-130630"/>
            <a:ext cx="10772528" cy="6988629"/>
          </a:xfrm>
          <a:prstGeom prst="rect">
            <a:avLst/>
          </a:prstGeom>
          <a:effectLst>
            <a:softEdge rad="127000"/>
          </a:effectLst>
        </p:spPr>
      </p:pic>
      <p:sp>
        <p:nvSpPr>
          <p:cNvPr id="3" name="Ristkülik 2"/>
          <p:cNvSpPr/>
          <p:nvPr/>
        </p:nvSpPr>
        <p:spPr>
          <a:xfrm>
            <a:off x="1012372" y="3099771"/>
            <a:ext cx="9688286" cy="2500043"/>
          </a:xfrm>
          <a:prstGeom prst="rect">
            <a:avLst/>
          </a:prstGeom>
        </p:spPr>
        <p:txBody>
          <a:bodyPr wrap="square">
            <a:spAutoFit/>
          </a:bodyPr>
          <a:lstStyle/>
          <a:p>
            <a:pPr algn="ctr">
              <a:lnSpc>
                <a:spcPct val="107000"/>
              </a:lnSpc>
              <a:spcAft>
                <a:spcPts val="800"/>
              </a:spcAft>
            </a:pPr>
            <a:r>
              <a:rPr lang="et-EE" sz="2800" dirty="0" smtClean="0">
                <a:solidFill>
                  <a:srgbClr val="800000"/>
                </a:solidFill>
                <a:latin typeface="Elephant" panose="02020904090505020303" pitchFamily="18" charset="0"/>
                <a:ea typeface="Times New Roman" panose="02020603050405020304" pitchFamily="18" charset="0"/>
              </a:rPr>
              <a:t>Pärast orjuse kaotamist 1865. a. kasvatasid Susan ja </a:t>
            </a:r>
            <a:r>
              <a:rPr lang="et-EE" sz="2800" dirty="0" err="1" smtClean="0">
                <a:solidFill>
                  <a:srgbClr val="800000"/>
                </a:solidFill>
                <a:latin typeface="Elephant" panose="02020904090505020303" pitchFamily="18" charset="0"/>
                <a:ea typeface="Times New Roman" panose="02020603050405020304" pitchFamily="18" charset="0"/>
              </a:rPr>
              <a:t>Moses</a:t>
            </a:r>
            <a:r>
              <a:rPr lang="et-EE" sz="2800" dirty="0" smtClean="0">
                <a:solidFill>
                  <a:srgbClr val="800000"/>
                </a:solidFill>
                <a:latin typeface="Elephant" panose="02020904090505020303" pitchFamily="18" charset="0"/>
                <a:ea typeface="Times New Roman" panose="02020603050405020304" pitchFamily="18" charset="0"/>
              </a:rPr>
              <a:t> </a:t>
            </a:r>
            <a:r>
              <a:rPr lang="et-EE" sz="2800" dirty="0" err="1" smtClean="0">
                <a:solidFill>
                  <a:srgbClr val="800000"/>
                </a:solidFill>
                <a:latin typeface="Elephant" panose="02020904090505020303" pitchFamily="18" charset="0"/>
                <a:ea typeface="Times New Roman" panose="02020603050405020304" pitchFamily="18" charset="0"/>
              </a:rPr>
              <a:t>Carver</a:t>
            </a:r>
            <a:r>
              <a:rPr lang="et-EE" sz="2800" dirty="0" smtClean="0">
                <a:solidFill>
                  <a:srgbClr val="800000"/>
                </a:solidFill>
                <a:latin typeface="Elephant" panose="02020904090505020303" pitchFamily="18" charset="0"/>
                <a:ea typeface="Times New Roman" panose="02020603050405020304" pitchFamily="18" charset="0"/>
              </a:rPr>
              <a:t> teda ja ta venda Jamesi nagu oma lapsi. </a:t>
            </a:r>
          </a:p>
          <a:p>
            <a:pPr algn="ctr">
              <a:lnSpc>
                <a:spcPct val="107000"/>
              </a:lnSpc>
              <a:spcAft>
                <a:spcPts val="800"/>
              </a:spcAft>
            </a:pPr>
            <a:r>
              <a:rPr lang="et-EE" sz="2800" dirty="0" err="1" smtClean="0">
                <a:solidFill>
                  <a:srgbClr val="800000"/>
                </a:solidFill>
                <a:latin typeface="Elephant" panose="02020904090505020303" pitchFamily="18" charset="0"/>
                <a:ea typeface="Times New Roman" panose="02020603050405020304" pitchFamily="18" charset="0"/>
              </a:rPr>
              <a:t>Diamond</a:t>
            </a:r>
            <a:r>
              <a:rPr lang="et-EE" sz="2800" dirty="0" smtClean="0">
                <a:solidFill>
                  <a:srgbClr val="800000"/>
                </a:solidFill>
                <a:latin typeface="Elephant" panose="02020904090505020303" pitchFamily="18" charset="0"/>
                <a:ea typeface="Times New Roman" panose="02020603050405020304" pitchFamily="18" charset="0"/>
              </a:rPr>
              <a:t> </a:t>
            </a:r>
            <a:r>
              <a:rPr lang="et-EE" sz="2800" dirty="0" err="1" smtClean="0">
                <a:solidFill>
                  <a:srgbClr val="800000"/>
                </a:solidFill>
                <a:latin typeface="Elephant" panose="02020904090505020303" pitchFamily="18" charset="0"/>
                <a:ea typeface="Times New Roman" panose="02020603050405020304" pitchFamily="18" charset="0"/>
              </a:rPr>
              <a:t>Grove’is</a:t>
            </a:r>
            <a:r>
              <a:rPr lang="et-EE" sz="2800" dirty="0" smtClean="0">
                <a:solidFill>
                  <a:srgbClr val="800000"/>
                </a:solidFill>
                <a:latin typeface="Elephant" panose="02020904090505020303" pitchFamily="18" charset="0"/>
                <a:ea typeface="Times New Roman" panose="02020603050405020304" pitchFamily="18" charset="0"/>
              </a:rPr>
              <a:t>, kus pere elas, ei lubatud neegrilapsi riigikooli, seepärast õpetas ja innustas Susan teda lugema ja kirjutama.</a:t>
            </a:r>
          </a:p>
        </p:txBody>
      </p:sp>
    </p:spTree>
    <p:extLst>
      <p:ext uri="{BB962C8B-B14F-4D97-AF65-F5344CB8AC3E}">
        <p14:creationId xmlns:p14="http://schemas.microsoft.com/office/powerpoint/2010/main" val="238411860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lt 2"/>
          <p:cNvPicPr>
            <a:picLocks noChangeAspect="1"/>
          </p:cNvPicPr>
          <p:nvPr/>
        </p:nvPicPr>
        <p:blipFill>
          <a:blip r:embed="rId2"/>
          <a:stretch>
            <a:fillRect/>
          </a:stretch>
        </p:blipFill>
        <p:spPr>
          <a:xfrm>
            <a:off x="0" y="0"/>
            <a:ext cx="12191999" cy="6841671"/>
          </a:xfrm>
          <a:prstGeom prst="rect">
            <a:avLst/>
          </a:prstGeom>
        </p:spPr>
      </p:pic>
      <p:pic>
        <p:nvPicPr>
          <p:cNvPr id="2" name="Pilt 1"/>
          <p:cNvPicPr>
            <a:picLocks noChangeAspect="1"/>
          </p:cNvPicPr>
          <p:nvPr/>
        </p:nvPicPr>
        <p:blipFill>
          <a:blip r:embed="rId3"/>
          <a:stretch>
            <a:fillRect/>
          </a:stretch>
        </p:blipFill>
        <p:spPr>
          <a:xfrm>
            <a:off x="1149520" y="217912"/>
            <a:ext cx="9892958" cy="6857999"/>
          </a:xfrm>
          <a:prstGeom prst="rect">
            <a:avLst/>
          </a:prstGeom>
          <a:effectLst>
            <a:softEdge rad="635000"/>
          </a:effectLst>
        </p:spPr>
      </p:pic>
      <p:sp>
        <p:nvSpPr>
          <p:cNvPr id="4" name="Ristkülik 3"/>
          <p:cNvSpPr/>
          <p:nvPr/>
        </p:nvSpPr>
        <p:spPr>
          <a:xfrm>
            <a:off x="615042" y="3646911"/>
            <a:ext cx="10961914" cy="3108543"/>
          </a:xfrm>
          <a:prstGeom prst="rect">
            <a:avLst/>
          </a:prstGeom>
        </p:spPr>
        <p:txBody>
          <a:bodyPr wrap="square">
            <a:spAutoFit/>
          </a:bodyPr>
          <a:lstStyle/>
          <a:p>
            <a:pPr algn="just"/>
            <a:r>
              <a:rPr lang="et-EE" sz="2800" b="1" dirty="0">
                <a:ln w="6350">
                  <a:solidFill>
                    <a:schemeClr val="tx1">
                      <a:lumMod val="85000"/>
                      <a:lumOff val="15000"/>
                    </a:schemeClr>
                  </a:solidFill>
                </a:ln>
                <a:solidFill>
                  <a:schemeClr val="bg1"/>
                </a:solidFill>
                <a:latin typeface="Elephant" panose="02020904090505020303" pitchFamily="18" charset="0"/>
              </a:rPr>
              <a:t>Juba lapsena tundis George suurt huvi looduse vastu. </a:t>
            </a:r>
            <a:endParaRPr lang="et-EE" sz="2800" b="1" dirty="0" smtClean="0">
              <a:ln w="6350">
                <a:solidFill>
                  <a:schemeClr val="tx1">
                    <a:lumMod val="85000"/>
                    <a:lumOff val="15000"/>
                  </a:schemeClr>
                </a:solidFill>
              </a:ln>
              <a:solidFill>
                <a:schemeClr val="bg1"/>
              </a:solidFill>
              <a:latin typeface="Elephant" panose="02020904090505020303" pitchFamily="18" charset="0"/>
            </a:endParaRPr>
          </a:p>
          <a:p>
            <a:pPr algn="just"/>
            <a:r>
              <a:rPr lang="et-EE" sz="2800" b="1" dirty="0" smtClean="0">
                <a:ln w="6350">
                  <a:solidFill>
                    <a:schemeClr val="tx1">
                      <a:lumMod val="85000"/>
                      <a:lumOff val="15000"/>
                    </a:schemeClr>
                  </a:solidFill>
                </a:ln>
                <a:solidFill>
                  <a:schemeClr val="bg1"/>
                </a:solidFill>
                <a:latin typeface="Elephant" panose="02020904090505020303" pitchFamily="18" charset="0"/>
              </a:rPr>
              <a:t>Ühes </a:t>
            </a:r>
            <a:r>
              <a:rPr lang="et-EE" sz="2800" b="1" dirty="0">
                <a:ln w="6350">
                  <a:solidFill>
                    <a:schemeClr val="tx1">
                      <a:lumMod val="85000"/>
                      <a:lumOff val="15000"/>
                    </a:schemeClr>
                  </a:solidFill>
                </a:ln>
                <a:solidFill>
                  <a:schemeClr val="bg1"/>
                </a:solidFill>
                <a:latin typeface="Elephant" panose="02020904090505020303" pitchFamily="18" charset="0"/>
              </a:rPr>
              <a:t>1922. aastal antud intervjuus meenutas ta, kuidas inimesed pöördusid sageli tema poole küsimuste ja probleemidega taimekasvatuse vallas. George tõi haiged taimed oma aeda ja „putitas“ need üles, teadmata  midagi botaanikast ja osates vaevalt lugeda.</a:t>
            </a:r>
            <a:endParaRPr lang="et-EE" sz="2800" dirty="0">
              <a:ln w="6350">
                <a:solidFill>
                  <a:schemeClr val="tx1">
                    <a:lumMod val="85000"/>
                    <a:lumOff val="15000"/>
                  </a:schemeClr>
                </a:solidFill>
              </a:ln>
              <a:solidFill>
                <a:schemeClr val="bg1"/>
              </a:solidFill>
              <a:latin typeface="Elephant" panose="02020904090505020303" pitchFamily="18" charset="0"/>
            </a:endParaRPr>
          </a:p>
          <a:p>
            <a:pPr algn="just"/>
            <a:r>
              <a:rPr lang="et-EE" sz="2800" b="1" dirty="0">
                <a:ln w="6350">
                  <a:solidFill>
                    <a:schemeClr val="tx1">
                      <a:lumMod val="85000"/>
                      <a:lumOff val="15000"/>
                    </a:schemeClr>
                  </a:solidFill>
                </a:ln>
                <a:solidFill>
                  <a:schemeClr val="bg1"/>
                </a:solidFill>
                <a:latin typeface="Elephant" panose="02020904090505020303" pitchFamily="18" charset="0"/>
              </a:rPr>
              <a:t>Kogu oma elu jooksul kannustas teda soov õppida.</a:t>
            </a:r>
            <a:endParaRPr lang="en-US" sz="2800" b="1" dirty="0">
              <a:ln w="6350">
                <a:solidFill>
                  <a:schemeClr val="tx1">
                    <a:lumMod val="85000"/>
                    <a:lumOff val="15000"/>
                  </a:schemeClr>
                </a:solidFill>
              </a:ln>
              <a:solidFill>
                <a:schemeClr val="bg1"/>
              </a:solidFill>
              <a:latin typeface="Elephant" panose="02020904090505020303" pitchFamily="18" charset="0"/>
            </a:endParaRPr>
          </a:p>
        </p:txBody>
      </p:sp>
    </p:spTree>
    <p:extLst>
      <p:ext uri="{BB962C8B-B14F-4D97-AF65-F5344CB8AC3E}">
        <p14:creationId xmlns:p14="http://schemas.microsoft.com/office/powerpoint/2010/main" val="190976756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lt 3"/>
          <p:cNvPicPr>
            <a:picLocks noChangeAspect="1"/>
          </p:cNvPicPr>
          <p:nvPr/>
        </p:nvPicPr>
        <p:blipFill>
          <a:blip r:embed="rId2"/>
          <a:stretch>
            <a:fillRect/>
          </a:stretch>
        </p:blipFill>
        <p:spPr>
          <a:xfrm>
            <a:off x="0" y="10886"/>
            <a:ext cx="12221059" cy="6857978"/>
          </a:xfrm>
          <a:prstGeom prst="rect">
            <a:avLst/>
          </a:prstGeom>
        </p:spPr>
      </p:pic>
      <p:pic>
        <p:nvPicPr>
          <p:cNvPr id="3" name="Pilt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81742" y="247889"/>
            <a:ext cx="5225144" cy="6557556"/>
          </a:xfrm>
          <a:prstGeom prst="rect">
            <a:avLst/>
          </a:prstGeom>
          <a:ln>
            <a:solidFill>
              <a:schemeClr val="tx1"/>
            </a:solidFill>
            <a:prstDash val="sysDot"/>
          </a:ln>
          <a:effectLst>
            <a:softEdge rad="635000"/>
          </a:effectLst>
        </p:spPr>
      </p:pic>
      <p:sp>
        <p:nvSpPr>
          <p:cNvPr id="2" name="Ristkülik 1"/>
          <p:cNvSpPr/>
          <p:nvPr/>
        </p:nvSpPr>
        <p:spPr>
          <a:xfrm>
            <a:off x="6134145" y="1633841"/>
            <a:ext cx="6096000" cy="3785652"/>
          </a:xfrm>
          <a:prstGeom prst="rect">
            <a:avLst/>
          </a:prstGeom>
        </p:spPr>
        <p:txBody>
          <a:bodyPr>
            <a:spAutoFit/>
          </a:bodyPr>
          <a:lstStyle/>
          <a:p>
            <a:r>
              <a:rPr lang="et-EE" sz="2400" dirty="0">
                <a:solidFill>
                  <a:srgbClr val="800000"/>
                </a:solidFill>
                <a:latin typeface="Elephant" panose="02020904090505020303" pitchFamily="18" charset="0"/>
              </a:rPr>
              <a:t>Pärast mitmeid õpinguid erinevates koolides jõudis </a:t>
            </a:r>
            <a:r>
              <a:rPr lang="et-EE" sz="2400" dirty="0" err="1">
                <a:solidFill>
                  <a:srgbClr val="800000"/>
                </a:solidFill>
                <a:latin typeface="Elephant" panose="02020904090505020303" pitchFamily="18" charset="0"/>
              </a:rPr>
              <a:t>Carver</a:t>
            </a:r>
            <a:r>
              <a:rPr lang="et-EE" sz="2400" dirty="0">
                <a:solidFill>
                  <a:srgbClr val="800000"/>
                </a:solidFill>
                <a:latin typeface="Elephant" panose="02020904090505020303" pitchFamily="18" charset="0"/>
              </a:rPr>
              <a:t> lõpuks Minneapolise keskkooli tunnistuseni.</a:t>
            </a:r>
          </a:p>
          <a:p>
            <a:endParaRPr lang="et-EE" sz="2400" dirty="0">
              <a:solidFill>
                <a:srgbClr val="800000"/>
              </a:solidFill>
              <a:latin typeface="Elephant" panose="02020904090505020303" pitchFamily="18" charset="0"/>
            </a:endParaRPr>
          </a:p>
          <a:p>
            <a:r>
              <a:rPr lang="et-EE" sz="2400" dirty="0">
                <a:solidFill>
                  <a:srgbClr val="800000"/>
                </a:solidFill>
                <a:latin typeface="Elephant" panose="02020904090505020303" pitchFamily="18" charset="0"/>
              </a:rPr>
              <a:t>Seejärel püüdis ta edutult astuda mitmetesse kõrgkoolidesse. Lõpuks teatati vastuvõtust </a:t>
            </a:r>
            <a:r>
              <a:rPr lang="et-EE" sz="2400" dirty="0" err="1">
                <a:solidFill>
                  <a:srgbClr val="800000"/>
                </a:solidFill>
                <a:latin typeface="Elephant" panose="02020904090505020303" pitchFamily="18" charset="0"/>
              </a:rPr>
              <a:t>Highland</a:t>
            </a:r>
            <a:r>
              <a:rPr lang="et-EE" sz="2400" dirty="0">
                <a:solidFill>
                  <a:srgbClr val="800000"/>
                </a:solidFill>
                <a:latin typeface="Elephant" panose="02020904090505020303" pitchFamily="18" charset="0"/>
              </a:rPr>
              <a:t> Kolled</a:t>
            </a:r>
            <a:r>
              <a:rPr lang="et-EE" sz="2400" b="1" dirty="0">
                <a:solidFill>
                  <a:srgbClr val="800000"/>
                </a:solidFill>
                <a:latin typeface="Calibri" panose="020F0502020204030204" pitchFamily="34" charset="0"/>
              </a:rPr>
              <a:t>ž</a:t>
            </a:r>
            <a:r>
              <a:rPr lang="et-EE" sz="2400" dirty="0">
                <a:solidFill>
                  <a:srgbClr val="800000"/>
                </a:solidFill>
                <a:latin typeface="Elephant" panose="02020904090505020303" pitchFamily="18" charset="0"/>
              </a:rPr>
              <a:t>isse Kansases, kuid kohale saabudes selgus, et teda kui mustanahalist siiski vastu ei võeta. </a:t>
            </a:r>
          </a:p>
        </p:txBody>
      </p:sp>
    </p:spTree>
    <p:extLst>
      <p:ext uri="{BB962C8B-B14F-4D97-AF65-F5344CB8AC3E}">
        <p14:creationId xmlns:p14="http://schemas.microsoft.com/office/powerpoint/2010/main" val="328904375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lt 2"/>
          <p:cNvPicPr>
            <a:picLocks noChangeAspect="1"/>
          </p:cNvPicPr>
          <p:nvPr/>
        </p:nvPicPr>
        <p:blipFill>
          <a:blip r:embed="rId2"/>
          <a:stretch>
            <a:fillRect/>
          </a:stretch>
        </p:blipFill>
        <p:spPr>
          <a:xfrm>
            <a:off x="0" y="0"/>
            <a:ext cx="12191999" cy="6841671"/>
          </a:xfrm>
          <a:prstGeom prst="rect">
            <a:avLst/>
          </a:prstGeom>
        </p:spPr>
      </p:pic>
      <p:pic>
        <p:nvPicPr>
          <p:cNvPr id="2" name="Pilt 1"/>
          <p:cNvPicPr>
            <a:picLocks noChangeAspect="1"/>
          </p:cNvPicPr>
          <p:nvPr/>
        </p:nvPicPr>
        <p:blipFill rotWithShape="1">
          <a:blip r:embed="rId3" cstate="print">
            <a:extLst>
              <a:ext uri="{28A0092B-C50C-407E-A947-70E740481C1C}">
                <a14:useLocalDpi xmlns:a14="http://schemas.microsoft.com/office/drawing/2010/main" val="0"/>
              </a:ext>
            </a:extLst>
          </a:blip>
          <a:srcRect l="5014" t="-722" r="9401" b="10310"/>
          <a:stretch/>
        </p:blipFill>
        <p:spPr>
          <a:xfrm>
            <a:off x="6008914" y="904999"/>
            <a:ext cx="6052456" cy="4756930"/>
          </a:xfrm>
          <a:prstGeom prst="rect">
            <a:avLst/>
          </a:prstGeom>
          <a:effectLst>
            <a:softEdge rad="127000"/>
          </a:effectLst>
        </p:spPr>
      </p:pic>
      <p:sp>
        <p:nvSpPr>
          <p:cNvPr id="4" name="TextBox 3"/>
          <p:cNvSpPr txBox="1"/>
          <p:nvPr/>
        </p:nvSpPr>
        <p:spPr>
          <a:xfrm>
            <a:off x="276497" y="1021306"/>
            <a:ext cx="5895703" cy="4524315"/>
          </a:xfrm>
          <a:prstGeom prst="rect">
            <a:avLst/>
          </a:prstGeom>
          <a:noFill/>
        </p:spPr>
        <p:txBody>
          <a:bodyPr wrap="square" rtlCol="0">
            <a:spAutoFit/>
          </a:bodyPr>
          <a:lstStyle/>
          <a:p>
            <a:endParaRPr lang="et-EE" sz="2400" dirty="0" smtClean="0">
              <a:latin typeface="Elephant" panose="02020904090505020303" pitchFamily="18" charset="0"/>
            </a:endParaRPr>
          </a:p>
          <a:p>
            <a:r>
              <a:rPr lang="et-EE" sz="2400" dirty="0" smtClean="0">
                <a:solidFill>
                  <a:srgbClr val="800000"/>
                </a:solidFill>
                <a:latin typeface="Elephant" panose="02020904090505020303" pitchFamily="18" charset="0"/>
              </a:rPr>
              <a:t>1886</a:t>
            </a:r>
            <a:r>
              <a:rPr lang="et-EE" sz="2400" dirty="0">
                <a:solidFill>
                  <a:srgbClr val="800000"/>
                </a:solidFill>
                <a:latin typeface="Elephant" panose="02020904090505020303" pitchFamily="18" charset="0"/>
              </a:rPr>
              <a:t>. aastal, reisides Kansase </a:t>
            </a:r>
            <a:r>
              <a:rPr lang="et-EE" sz="2400" dirty="0" smtClean="0">
                <a:solidFill>
                  <a:srgbClr val="800000"/>
                </a:solidFill>
                <a:latin typeface="Elephant" panose="02020904090505020303" pitchFamily="18" charset="0"/>
              </a:rPr>
              <a:t>osariigi Nessi </a:t>
            </a:r>
            <a:r>
              <a:rPr lang="et-EE" sz="2400" dirty="0">
                <a:solidFill>
                  <a:srgbClr val="800000"/>
                </a:solidFill>
                <a:latin typeface="Elephant" panose="02020904090505020303" pitchFamily="18" charset="0"/>
              </a:rPr>
              <a:t>maakonnas, leidis ta endale sobiva asundustalu maatükiga, millele rajas väikese taime- ja lillekasvatuse ja pani aluse geoloogilisele kogule. </a:t>
            </a:r>
            <a:endParaRPr lang="et-EE" sz="2400" dirty="0" smtClean="0">
              <a:solidFill>
                <a:srgbClr val="800000"/>
              </a:solidFill>
              <a:latin typeface="Elephant" panose="02020904090505020303" pitchFamily="18" charset="0"/>
            </a:endParaRPr>
          </a:p>
          <a:p>
            <a:endParaRPr lang="et-EE" sz="2400" dirty="0" smtClean="0">
              <a:solidFill>
                <a:srgbClr val="800000"/>
              </a:solidFill>
              <a:latin typeface="Elephant" panose="02020904090505020303" pitchFamily="18" charset="0"/>
            </a:endParaRPr>
          </a:p>
          <a:p>
            <a:r>
              <a:rPr lang="et-EE" sz="2400" dirty="0" smtClean="0">
                <a:solidFill>
                  <a:srgbClr val="800000"/>
                </a:solidFill>
                <a:latin typeface="Elephant" panose="02020904090505020303" pitchFamily="18" charset="0"/>
              </a:rPr>
              <a:t>Ta </a:t>
            </a:r>
            <a:r>
              <a:rPr lang="et-EE" sz="2400" dirty="0">
                <a:solidFill>
                  <a:srgbClr val="800000"/>
                </a:solidFill>
                <a:latin typeface="Elephant" panose="02020904090505020303" pitchFamily="18" charset="0"/>
              </a:rPr>
              <a:t>külvas riisi, maisi, india maisi ja köögivilja, istutas nii vilja- kui metsapuid ja põõsaid. Lisa teenis juhutöödega ja </a:t>
            </a:r>
            <a:r>
              <a:rPr lang="et-EE" sz="2400" dirty="0" smtClean="0">
                <a:solidFill>
                  <a:srgbClr val="800000"/>
                </a:solidFill>
                <a:latin typeface="Elephant" panose="02020904090505020303" pitchFamily="18" charset="0"/>
              </a:rPr>
              <a:t>abilisena rantšodes</a:t>
            </a:r>
            <a:r>
              <a:rPr lang="et-EE" sz="2400" dirty="0">
                <a:solidFill>
                  <a:srgbClr val="800000"/>
                </a:solidFill>
                <a:latin typeface="Elephant" panose="02020904090505020303" pitchFamily="18" charset="0"/>
              </a:rPr>
              <a:t>. </a:t>
            </a:r>
          </a:p>
        </p:txBody>
      </p:sp>
    </p:spTree>
    <p:extLst>
      <p:ext uri="{BB962C8B-B14F-4D97-AF65-F5344CB8AC3E}">
        <p14:creationId xmlns:p14="http://schemas.microsoft.com/office/powerpoint/2010/main" val="12951280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lt 1"/>
          <p:cNvPicPr>
            <a:picLocks noChangeAspect="1"/>
          </p:cNvPicPr>
          <p:nvPr/>
        </p:nvPicPr>
        <p:blipFill>
          <a:blip r:embed="rId2"/>
          <a:stretch>
            <a:fillRect/>
          </a:stretch>
        </p:blipFill>
        <p:spPr>
          <a:xfrm>
            <a:off x="0" y="48987"/>
            <a:ext cx="12191999" cy="6841671"/>
          </a:xfrm>
          <a:prstGeom prst="rect">
            <a:avLst/>
          </a:prstGeom>
        </p:spPr>
      </p:pic>
      <p:sp>
        <p:nvSpPr>
          <p:cNvPr id="3" name="Ristkülik 2"/>
          <p:cNvSpPr/>
          <p:nvPr/>
        </p:nvSpPr>
        <p:spPr>
          <a:xfrm>
            <a:off x="5094514" y="2124344"/>
            <a:ext cx="6553200" cy="3785652"/>
          </a:xfrm>
          <a:prstGeom prst="rect">
            <a:avLst/>
          </a:prstGeom>
        </p:spPr>
        <p:txBody>
          <a:bodyPr wrap="square">
            <a:spAutoFit/>
          </a:bodyPr>
          <a:lstStyle/>
          <a:p>
            <a:r>
              <a:rPr lang="et-EE" sz="2400" dirty="0" smtClean="0">
                <a:solidFill>
                  <a:srgbClr val="800000"/>
                </a:solidFill>
                <a:latin typeface="Elephant" panose="02020904090505020303" pitchFamily="18" charset="0"/>
                <a:ea typeface="Times New Roman" panose="02020603050405020304" pitchFamily="18" charset="0"/>
              </a:rPr>
              <a:t>1888. </a:t>
            </a:r>
            <a:r>
              <a:rPr lang="et-EE" sz="2400" dirty="0">
                <a:solidFill>
                  <a:srgbClr val="800000"/>
                </a:solidFill>
                <a:latin typeface="Elephant" panose="02020904090505020303" pitchFamily="18" charset="0"/>
                <a:ea typeface="Times New Roman" panose="02020603050405020304" pitchFamily="18" charset="0"/>
              </a:rPr>
              <a:t>aastal sai </a:t>
            </a:r>
            <a:r>
              <a:rPr lang="et-EE" sz="2400" dirty="0" err="1" smtClean="0">
                <a:solidFill>
                  <a:srgbClr val="800000"/>
                </a:solidFill>
                <a:latin typeface="Elephant" panose="02020904090505020303" pitchFamily="18" charset="0"/>
                <a:ea typeface="Times New Roman" panose="02020603050405020304" pitchFamily="18" charset="0"/>
              </a:rPr>
              <a:t>Carver</a:t>
            </a:r>
            <a:r>
              <a:rPr lang="et-EE" sz="2400" dirty="0" smtClean="0">
                <a:solidFill>
                  <a:srgbClr val="800000"/>
                </a:solidFill>
                <a:latin typeface="Elephant" panose="02020904090505020303" pitchFamily="18" charset="0"/>
                <a:ea typeface="Times New Roman" panose="02020603050405020304" pitchFamily="18" charset="0"/>
              </a:rPr>
              <a:t> pangalaenu </a:t>
            </a:r>
            <a:r>
              <a:rPr lang="et-EE" sz="2400" dirty="0">
                <a:solidFill>
                  <a:srgbClr val="800000"/>
                </a:solidFill>
                <a:latin typeface="Elephant" panose="02020904090505020303" pitchFamily="18" charset="0"/>
                <a:ea typeface="Times New Roman" panose="02020603050405020304" pitchFamily="18" charset="0"/>
              </a:rPr>
              <a:t>õpingute jaoks ja </a:t>
            </a:r>
            <a:r>
              <a:rPr lang="et-EE" sz="2400" dirty="0" smtClean="0">
                <a:solidFill>
                  <a:srgbClr val="800000"/>
                </a:solidFill>
                <a:latin typeface="Elephant" panose="02020904090505020303" pitchFamily="18" charset="0"/>
                <a:ea typeface="Times New Roman" panose="02020603050405020304" pitchFamily="18" charset="0"/>
              </a:rPr>
              <a:t>lõpetas talupidamise. </a:t>
            </a:r>
          </a:p>
          <a:p>
            <a:endParaRPr lang="et-EE" sz="2400" dirty="0" smtClean="0">
              <a:solidFill>
                <a:srgbClr val="800000"/>
              </a:solidFill>
              <a:latin typeface="Elephant" panose="02020904090505020303" pitchFamily="18" charset="0"/>
              <a:ea typeface="Times New Roman" panose="02020603050405020304" pitchFamily="18" charset="0"/>
            </a:endParaRPr>
          </a:p>
          <a:p>
            <a:r>
              <a:rPr lang="et-EE" sz="2400" dirty="0" smtClean="0">
                <a:solidFill>
                  <a:srgbClr val="800000"/>
                </a:solidFill>
                <a:latin typeface="Elephant" panose="02020904090505020303" pitchFamily="18" charset="0"/>
                <a:ea typeface="Times New Roman" panose="02020603050405020304" pitchFamily="18" charset="0"/>
              </a:rPr>
              <a:t>1890. a. </a:t>
            </a:r>
            <a:r>
              <a:rPr lang="et-EE" sz="2400" dirty="0">
                <a:solidFill>
                  <a:srgbClr val="800000"/>
                </a:solidFill>
                <a:latin typeface="Elephant" panose="02020904090505020303" pitchFamily="18" charset="0"/>
                <a:ea typeface="Times New Roman" panose="02020603050405020304" pitchFamily="18" charset="0"/>
              </a:rPr>
              <a:t>alustas </a:t>
            </a:r>
            <a:r>
              <a:rPr lang="et-EE" sz="2400" dirty="0" smtClean="0">
                <a:solidFill>
                  <a:srgbClr val="800000"/>
                </a:solidFill>
                <a:latin typeface="Elephant" panose="02020904090505020303" pitchFamily="18" charset="0"/>
                <a:ea typeface="Times New Roman" panose="02020603050405020304" pitchFamily="18" charset="0"/>
              </a:rPr>
              <a:t>ta kunsti- </a:t>
            </a:r>
            <a:r>
              <a:rPr lang="et-EE" sz="2400" dirty="0">
                <a:solidFill>
                  <a:srgbClr val="800000"/>
                </a:solidFill>
                <a:latin typeface="Elephant" panose="02020904090505020303" pitchFamily="18" charset="0"/>
                <a:ea typeface="Times New Roman" panose="02020603050405020304" pitchFamily="18" charset="0"/>
              </a:rPr>
              <a:t>ja klaveriõpinguid </a:t>
            </a:r>
            <a:r>
              <a:rPr lang="et-EE" sz="2400" dirty="0" err="1">
                <a:solidFill>
                  <a:srgbClr val="800000"/>
                </a:solidFill>
                <a:latin typeface="Elephant" panose="02020904090505020303" pitchFamily="18" charset="0"/>
                <a:ea typeface="Times New Roman" panose="02020603050405020304" pitchFamily="18" charset="0"/>
              </a:rPr>
              <a:t>Simpson</a:t>
            </a:r>
            <a:r>
              <a:rPr lang="et-EE" sz="2400" dirty="0">
                <a:solidFill>
                  <a:srgbClr val="800000"/>
                </a:solidFill>
                <a:latin typeface="Elephant" panose="02020904090505020303" pitchFamily="18" charset="0"/>
                <a:ea typeface="Times New Roman" panose="02020603050405020304" pitchFamily="18" charset="0"/>
              </a:rPr>
              <a:t> </a:t>
            </a:r>
            <a:r>
              <a:rPr lang="et-EE" sz="2400" dirty="0" smtClean="0">
                <a:solidFill>
                  <a:srgbClr val="800000"/>
                </a:solidFill>
                <a:latin typeface="Elephant" panose="02020904090505020303" pitchFamily="18" charset="0"/>
                <a:ea typeface="Times New Roman" panose="02020603050405020304" pitchFamily="18" charset="0"/>
              </a:rPr>
              <a:t>Kolled</a:t>
            </a:r>
            <a:r>
              <a:rPr lang="et-EE" sz="2400" dirty="0" smtClean="0">
                <a:solidFill>
                  <a:srgbClr val="800000"/>
                </a:solidFill>
                <a:latin typeface="Calibri" panose="020F0502020204030204" pitchFamily="34" charset="0"/>
                <a:ea typeface="Times New Roman" panose="02020603050405020304" pitchFamily="18" charset="0"/>
              </a:rPr>
              <a:t>ž</a:t>
            </a:r>
            <a:r>
              <a:rPr lang="et-EE" sz="2400" dirty="0" smtClean="0">
                <a:solidFill>
                  <a:srgbClr val="800000"/>
                </a:solidFill>
                <a:latin typeface="Elephant" panose="02020904090505020303" pitchFamily="18" charset="0"/>
                <a:ea typeface="Times New Roman" panose="02020603050405020304" pitchFamily="18" charset="0"/>
              </a:rPr>
              <a:t>is </a:t>
            </a:r>
            <a:r>
              <a:rPr lang="et-EE" sz="2400" dirty="0" err="1" smtClean="0">
                <a:solidFill>
                  <a:srgbClr val="800000"/>
                </a:solidFill>
                <a:latin typeface="Elephant" panose="02020904090505020303" pitchFamily="18" charset="0"/>
                <a:ea typeface="Times New Roman" panose="02020603050405020304" pitchFamily="18" charset="0"/>
              </a:rPr>
              <a:t>Iowas</a:t>
            </a:r>
            <a:r>
              <a:rPr lang="et-EE" sz="2400" dirty="0" smtClean="0">
                <a:solidFill>
                  <a:srgbClr val="800000"/>
                </a:solidFill>
                <a:latin typeface="Elephant" panose="02020904090505020303" pitchFamily="18" charset="0"/>
                <a:ea typeface="Times New Roman" panose="02020603050405020304" pitchFamily="18" charset="0"/>
              </a:rPr>
              <a:t>, olles eriti edukas </a:t>
            </a:r>
            <a:r>
              <a:rPr lang="et-EE" sz="2400" dirty="0">
                <a:solidFill>
                  <a:srgbClr val="800000"/>
                </a:solidFill>
                <a:latin typeface="Elephant" panose="02020904090505020303" pitchFamily="18" charset="0"/>
                <a:ea typeface="Times New Roman" panose="02020603050405020304" pitchFamily="18" charset="0"/>
              </a:rPr>
              <a:t>lillede ja taimede joonistamises. </a:t>
            </a:r>
            <a:endParaRPr lang="et-EE" sz="2400" dirty="0" smtClean="0">
              <a:solidFill>
                <a:srgbClr val="800000"/>
              </a:solidFill>
              <a:latin typeface="Elephant" panose="02020904090505020303" pitchFamily="18" charset="0"/>
              <a:ea typeface="Times New Roman" panose="02020603050405020304" pitchFamily="18" charset="0"/>
            </a:endParaRPr>
          </a:p>
          <a:p>
            <a:endParaRPr lang="et-EE" sz="2400" dirty="0">
              <a:latin typeface="Elephant" panose="02020904090505020303" pitchFamily="18" charset="0"/>
              <a:ea typeface="Times New Roman" panose="02020603050405020304" pitchFamily="18" charset="0"/>
            </a:endParaRPr>
          </a:p>
          <a:p>
            <a:endParaRPr lang="et-EE" sz="2400" dirty="0" smtClean="0">
              <a:latin typeface="Elephant" panose="02020904090505020303" pitchFamily="18" charset="0"/>
              <a:ea typeface="Times New Roman" panose="02020603050405020304" pitchFamily="18" charset="0"/>
            </a:endParaRPr>
          </a:p>
          <a:p>
            <a:endParaRPr lang="et-EE" sz="2400" dirty="0" smtClean="0">
              <a:latin typeface="Elephant" panose="02020904090505020303" pitchFamily="18" charset="0"/>
              <a:ea typeface="Times New Roman" panose="02020603050405020304" pitchFamily="18" charset="0"/>
            </a:endParaRPr>
          </a:p>
        </p:txBody>
      </p:sp>
      <p:pic>
        <p:nvPicPr>
          <p:cNvPr id="4" name="Pilt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0991" y="122131"/>
            <a:ext cx="3833666" cy="5091894"/>
          </a:xfrm>
          <a:prstGeom prst="rect">
            <a:avLst/>
          </a:prstGeom>
          <a:effectLst>
            <a:softEdge rad="127000"/>
          </a:effectLst>
        </p:spPr>
      </p:pic>
      <p:sp>
        <p:nvSpPr>
          <p:cNvPr id="6" name="TextBox 5"/>
          <p:cNvSpPr txBox="1"/>
          <p:nvPr/>
        </p:nvSpPr>
        <p:spPr>
          <a:xfrm>
            <a:off x="770991" y="5421399"/>
            <a:ext cx="6651171" cy="1261884"/>
          </a:xfrm>
          <a:prstGeom prst="rect">
            <a:avLst/>
          </a:prstGeom>
          <a:noFill/>
        </p:spPr>
        <p:txBody>
          <a:bodyPr wrap="square" rtlCol="0">
            <a:spAutoFit/>
          </a:bodyPr>
          <a:lstStyle/>
          <a:p>
            <a:r>
              <a:rPr lang="et-EE" sz="2000" dirty="0" smtClean="0">
                <a:latin typeface="Elephant" panose="02020904090505020303" pitchFamily="18" charset="0"/>
                <a:ea typeface="Times New Roman" panose="02020603050405020304" pitchFamily="18" charset="0"/>
              </a:rPr>
              <a:t>Kus ei ole visiooni,</a:t>
            </a:r>
          </a:p>
          <a:p>
            <a:r>
              <a:rPr lang="et-EE" sz="2000" dirty="0" smtClean="0">
                <a:latin typeface="Elephant" panose="02020904090505020303" pitchFamily="18" charset="0"/>
                <a:ea typeface="Times New Roman" panose="02020603050405020304" pitchFamily="18" charset="0"/>
              </a:rPr>
              <a:t>seal pole ka lootust.</a:t>
            </a:r>
          </a:p>
          <a:p>
            <a:endParaRPr lang="et-EE" dirty="0">
              <a:latin typeface="Elephant" panose="02020904090505020303" pitchFamily="18" charset="0"/>
              <a:ea typeface="Times New Roman" panose="02020603050405020304" pitchFamily="18" charset="0"/>
            </a:endParaRPr>
          </a:p>
          <a:p>
            <a:r>
              <a:rPr lang="et-EE" dirty="0" smtClean="0">
                <a:latin typeface="Elephant" panose="02020904090505020303" pitchFamily="18" charset="0"/>
                <a:ea typeface="Times New Roman" panose="02020603050405020304" pitchFamily="18" charset="0"/>
              </a:rPr>
              <a:t>G.W. </a:t>
            </a:r>
            <a:r>
              <a:rPr lang="et-EE" dirty="0" err="1" smtClean="0">
                <a:latin typeface="Elephant" panose="02020904090505020303" pitchFamily="18" charset="0"/>
                <a:ea typeface="Times New Roman" panose="02020603050405020304" pitchFamily="18" charset="0"/>
              </a:rPr>
              <a:t>Carver</a:t>
            </a:r>
            <a:endParaRPr lang="et-EE" dirty="0">
              <a:latin typeface="Elephant" panose="02020904090505020303" pitchFamily="18" charset="0"/>
              <a:ea typeface="Times New Roman" panose="02020603050405020304" pitchFamily="18" charset="0"/>
            </a:endParaRPr>
          </a:p>
        </p:txBody>
      </p:sp>
    </p:spTree>
    <p:extLst>
      <p:ext uri="{BB962C8B-B14F-4D97-AF65-F5344CB8AC3E}">
        <p14:creationId xmlns:p14="http://schemas.microsoft.com/office/powerpoint/2010/main" val="323100390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lt 1"/>
          <p:cNvPicPr>
            <a:picLocks noChangeAspect="1"/>
          </p:cNvPicPr>
          <p:nvPr/>
        </p:nvPicPr>
        <p:blipFill>
          <a:blip r:embed="rId2"/>
          <a:stretch>
            <a:fillRect/>
          </a:stretch>
        </p:blipFill>
        <p:spPr>
          <a:xfrm>
            <a:off x="1" y="0"/>
            <a:ext cx="12191999" cy="6841671"/>
          </a:xfrm>
          <a:prstGeom prst="rect">
            <a:avLst/>
          </a:prstGeom>
        </p:spPr>
      </p:pic>
      <p:pic>
        <p:nvPicPr>
          <p:cNvPr id="3" name="Pilt 2" descr="https://upload.wikimedia.org/wikipedia/commons/thumb/e/e5/Carver1web.jpg/200px-Carver1web.jpg">
            <a:hlinkClick r:id="rId3"/>
          </p:cNvPr>
          <p:cNvPicPr/>
          <p:nvPr/>
        </p:nvPicPr>
        <p:blipFill>
          <a:blip r:embed="rId4">
            <a:extLst>
              <a:ext uri="{28A0092B-C50C-407E-A947-70E740481C1C}">
                <a14:useLocalDpi xmlns:a14="http://schemas.microsoft.com/office/drawing/2010/main" val="0"/>
              </a:ext>
            </a:extLst>
          </a:blip>
          <a:srcRect/>
          <a:stretch>
            <a:fillRect/>
          </a:stretch>
        </p:blipFill>
        <p:spPr bwMode="auto">
          <a:xfrm>
            <a:off x="6596744" y="2068286"/>
            <a:ext cx="3635828" cy="4560838"/>
          </a:xfrm>
          <a:prstGeom prst="rect">
            <a:avLst/>
          </a:prstGeom>
          <a:noFill/>
          <a:ln>
            <a:noFill/>
          </a:ln>
          <a:effectLst>
            <a:softEdge rad="127000"/>
          </a:effectLst>
        </p:spPr>
      </p:pic>
      <p:sp>
        <p:nvSpPr>
          <p:cNvPr id="4" name="Ristkülik 3"/>
          <p:cNvSpPr/>
          <p:nvPr/>
        </p:nvSpPr>
        <p:spPr>
          <a:xfrm>
            <a:off x="876300" y="886633"/>
            <a:ext cx="9742714" cy="1569660"/>
          </a:xfrm>
          <a:prstGeom prst="rect">
            <a:avLst/>
          </a:prstGeom>
        </p:spPr>
        <p:txBody>
          <a:bodyPr wrap="square">
            <a:spAutoFit/>
          </a:bodyPr>
          <a:lstStyle/>
          <a:p>
            <a:r>
              <a:rPr lang="et-EE" sz="2400" dirty="0" smtClean="0">
                <a:solidFill>
                  <a:srgbClr val="800000"/>
                </a:solidFill>
                <a:latin typeface="Elephant" panose="02020904090505020303" pitchFamily="18" charset="0"/>
                <a:ea typeface="Times New Roman" panose="02020603050405020304" pitchFamily="18" charset="0"/>
              </a:rPr>
              <a:t>1891. aastal </a:t>
            </a:r>
            <a:r>
              <a:rPr lang="et-EE" sz="2400" dirty="0">
                <a:solidFill>
                  <a:srgbClr val="800000"/>
                </a:solidFill>
                <a:latin typeface="Elephant" panose="02020904090505020303" pitchFamily="18" charset="0"/>
                <a:ea typeface="Times New Roman" panose="02020603050405020304" pitchFamily="18" charset="0"/>
              </a:rPr>
              <a:t>alustas </a:t>
            </a:r>
            <a:r>
              <a:rPr lang="et-EE" sz="2400" dirty="0" smtClean="0">
                <a:solidFill>
                  <a:srgbClr val="800000"/>
                </a:solidFill>
                <a:latin typeface="Elephant" panose="02020904090505020303" pitchFamily="18" charset="0"/>
                <a:ea typeface="Times New Roman" panose="02020603050405020304" pitchFamily="18" charset="0"/>
              </a:rPr>
              <a:t>George </a:t>
            </a:r>
            <a:r>
              <a:rPr lang="et-EE" sz="2400" dirty="0" err="1" smtClean="0">
                <a:solidFill>
                  <a:srgbClr val="800000"/>
                </a:solidFill>
                <a:latin typeface="Elephant" panose="02020904090505020303" pitchFamily="18" charset="0"/>
                <a:ea typeface="Times New Roman" panose="02020603050405020304" pitchFamily="18" charset="0"/>
              </a:rPr>
              <a:t>Carver</a:t>
            </a:r>
            <a:r>
              <a:rPr lang="et-EE" sz="2400" dirty="0" smtClean="0">
                <a:solidFill>
                  <a:srgbClr val="800000"/>
                </a:solidFill>
                <a:latin typeface="Elephant" panose="02020904090505020303" pitchFamily="18" charset="0"/>
                <a:ea typeface="Times New Roman" panose="02020603050405020304" pitchFamily="18" charset="0"/>
              </a:rPr>
              <a:t> botaanikaõpinguid </a:t>
            </a:r>
            <a:r>
              <a:rPr lang="et-EE" sz="2400" dirty="0" err="1">
                <a:solidFill>
                  <a:srgbClr val="800000"/>
                </a:solidFill>
                <a:latin typeface="Elephant" panose="02020904090505020303" pitchFamily="18" charset="0"/>
                <a:ea typeface="Times New Roman" panose="02020603050405020304" pitchFamily="18" charset="0"/>
              </a:rPr>
              <a:t>Iowa</a:t>
            </a:r>
            <a:r>
              <a:rPr lang="et-EE" sz="2400" dirty="0">
                <a:solidFill>
                  <a:srgbClr val="800000"/>
                </a:solidFill>
                <a:latin typeface="Elephant" panose="02020904090505020303" pitchFamily="18" charset="0"/>
                <a:ea typeface="Times New Roman" panose="02020603050405020304" pitchFamily="18" charset="0"/>
              </a:rPr>
              <a:t> Riiklikus Põllumajanduskolledžis, olles seal esimene mustanahaline üliõpilane </a:t>
            </a:r>
            <a:r>
              <a:rPr lang="et-EE" sz="2400" dirty="0" smtClean="0">
                <a:solidFill>
                  <a:srgbClr val="800000"/>
                </a:solidFill>
                <a:latin typeface="Elephant" panose="02020904090505020303" pitchFamily="18" charset="0"/>
                <a:ea typeface="Times New Roman" panose="02020603050405020304" pitchFamily="18" charset="0"/>
              </a:rPr>
              <a:t>ja lõpetas kooli 1896. a. </a:t>
            </a:r>
            <a:r>
              <a:rPr lang="et-EE" sz="2400" dirty="0">
                <a:solidFill>
                  <a:srgbClr val="800000"/>
                </a:solidFill>
                <a:latin typeface="Elephant" panose="02020904090505020303" pitchFamily="18" charset="0"/>
                <a:ea typeface="Times New Roman" panose="02020603050405020304" pitchFamily="18" charset="0"/>
              </a:rPr>
              <a:t>magistrikraadiga botaanikas. </a:t>
            </a:r>
            <a:endParaRPr lang="et-EE" sz="2400" dirty="0" smtClean="0">
              <a:solidFill>
                <a:srgbClr val="800000"/>
              </a:solidFill>
              <a:latin typeface="Elephant" panose="02020904090505020303" pitchFamily="18" charset="0"/>
              <a:ea typeface="Times New Roman" panose="02020603050405020304" pitchFamily="18" charset="0"/>
            </a:endParaRPr>
          </a:p>
        </p:txBody>
      </p:sp>
      <p:sp>
        <p:nvSpPr>
          <p:cNvPr id="5" name="TextBox 4"/>
          <p:cNvSpPr txBox="1"/>
          <p:nvPr/>
        </p:nvSpPr>
        <p:spPr>
          <a:xfrm>
            <a:off x="1023257" y="3342926"/>
            <a:ext cx="5072743" cy="3046988"/>
          </a:xfrm>
          <a:prstGeom prst="rect">
            <a:avLst/>
          </a:prstGeom>
          <a:noFill/>
        </p:spPr>
        <p:txBody>
          <a:bodyPr wrap="square" rtlCol="0">
            <a:spAutoFit/>
          </a:bodyPr>
          <a:lstStyle/>
          <a:p>
            <a:r>
              <a:rPr lang="et-EE" sz="2400" dirty="0">
                <a:solidFill>
                  <a:srgbClr val="800000"/>
                </a:solidFill>
                <a:latin typeface="Elephant" panose="02020904090505020303" pitchFamily="18" charset="0"/>
                <a:ea typeface="Times New Roman" panose="02020603050405020304" pitchFamily="18" charset="0"/>
              </a:rPr>
              <a:t>Oma magistritöö tarbeks töötas ta intensiivselt </a:t>
            </a:r>
            <a:r>
              <a:rPr lang="et-EE" sz="2400" dirty="0" err="1">
                <a:solidFill>
                  <a:srgbClr val="800000"/>
                </a:solidFill>
                <a:latin typeface="Elephant" panose="02020904090505020303" pitchFamily="18" charset="0"/>
                <a:ea typeface="Times New Roman" panose="02020603050405020304" pitchFamily="18" charset="0"/>
              </a:rPr>
              <a:t>Iowa</a:t>
            </a:r>
            <a:r>
              <a:rPr lang="et-EE" sz="2400" dirty="0">
                <a:solidFill>
                  <a:srgbClr val="800000"/>
                </a:solidFill>
                <a:latin typeface="Elephant" panose="02020904090505020303" pitchFamily="18" charset="0"/>
                <a:ea typeface="Times New Roman" panose="02020603050405020304" pitchFamily="18" charset="0"/>
              </a:rPr>
              <a:t> katsejaamas, uurides  taimepatoloogiat ja mükoloogiat. </a:t>
            </a:r>
            <a:r>
              <a:rPr lang="et-EE" sz="2400" dirty="0" smtClean="0">
                <a:solidFill>
                  <a:srgbClr val="800000"/>
                </a:solidFill>
                <a:latin typeface="Elephant" panose="02020904090505020303" pitchFamily="18" charset="0"/>
                <a:ea typeface="Times New Roman" panose="02020603050405020304" pitchFamily="18" charset="0"/>
              </a:rPr>
              <a:t>See töö lõi talle suurepärase botaaniku renomee, temast kujunes hinnatud uurija ja õpetlane.</a:t>
            </a:r>
            <a:endParaRPr lang="et-EE" sz="2400" dirty="0">
              <a:solidFill>
                <a:srgbClr val="800000"/>
              </a:solidFill>
              <a:latin typeface="Elephant" panose="02020904090505020303" pitchFamily="18" charset="0"/>
            </a:endParaRPr>
          </a:p>
        </p:txBody>
      </p:sp>
    </p:spTree>
    <p:extLst>
      <p:ext uri="{BB962C8B-B14F-4D97-AF65-F5344CB8AC3E}">
        <p14:creationId xmlns:p14="http://schemas.microsoft.com/office/powerpoint/2010/main" val="384751160"/>
      </p:ext>
    </p:extLst>
  </p:cSld>
  <p:clrMapOvr>
    <a:masterClrMapping/>
  </p:clrMapOvr>
</p:sld>
</file>

<file path=ppt/theme/theme1.xml><?xml version="1.0" encoding="utf-8"?>
<a:theme xmlns:a="http://schemas.openxmlformats.org/drawingml/2006/main" name="Office'i kujundus">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1202</TotalTime>
  <Words>795</Words>
  <Application>Microsoft Office PowerPoint</Application>
  <PresentationFormat>Laiekraan</PresentationFormat>
  <Paragraphs>60</Paragraphs>
  <Slides>15</Slides>
  <Notes>0</Notes>
  <HiddenSlides>0</HiddenSlides>
  <MMClips>0</MMClips>
  <ScaleCrop>false</ScaleCrop>
  <HeadingPairs>
    <vt:vector size="6" baseType="variant">
      <vt:variant>
        <vt:lpstr>Kasutatud fondid</vt:lpstr>
      </vt:variant>
      <vt:variant>
        <vt:i4>5</vt:i4>
      </vt:variant>
      <vt:variant>
        <vt:lpstr>Kujundus</vt:lpstr>
      </vt:variant>
      <vt:variant>
        <vt:i4>1</vt:i4>
      </vt:variant>
      <vt:variant>
        <vt:lpstr>Slaidipealkirjad</vt:lpstr>
      </vt:variant>
      <vt:variant>
        <vt:i4>15</vt:i4>
      </vt:variant>
    </vt:vector>
  </HeadingPairs>
  <TitlesOfParts>
    <vt:vector size="21" baseType="lpstr">
      <vt:lpstr>Arial</vt:lpstr>
      <vt:lpstr>Calibri</vt:lpstr>
      <vt:lpstr>Calibri Light</vt:lpstr>
      <vt:lpstr>Elephant</vt:lpstr>
      <vt:lpstr>Times New Roman</vt:lpstr>
      <vt:lpstr>Office'i kujundus</vt:lpstr>
      <vt:lpstr>PowerPointi esitlus</vt:lpstr>
      <vt:lpstr>PowerPointi esitlus</vt:lpstr>
      <vt:lpstr>PowerPointi esitlus</vt:lpstr>
      <vt:lpstr>PowerPointi esitlus</vt:lpstr>
      <vt:lpstr>PowerPointi esitlus</vt:lpstr>
      <vt:lpstr>PowerPointi esitlus</vt:lpstr>
      <vt:lpstr>PowerPointi esitlus</vt:lpstr>
      <vt:lpstr>PowerPointi esitlus</vt:lpstr>
      <vt:lpstr>PowerPointi esitlus</vt:lpstr>
      <vt:lpstr>PowerPointi esitlus</vt:lpstr>
      <vt:lpstr>PowerPointi esitlus</vt:lpstr>
      <vt:lpstr>PowerPointi esitlus</vt:lpstr>
      <vt:lpstr>PowerPointi esitlus</vt:lpstr>
      <vt:lpstr>PowerPointi esitlus</vt:lpstr>
      <vt:lpstr>PowerPointi esitlus</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PowerPointi esitlus</dc:title>
  <dc:creator>Elle Sihver</dc:creator>
  <cp:lastModifiedBy>Elle Sihver</cp:lastModifiedBy>
  <cp:revision>55</cp:revision>
  <dcterms:created xsi:type="dcterms:W3CDTF">2016-02-18T09:59:31Z</dcterms:created>
  <dcterms:modified xsi:type="dcterms:W3CDTF">2016-02-25T13:59:19Z</dcterms:modified>
</cp:coreProperties>
</file>